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3" r:id="rId28"/>
    <p:sldId id="282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9" r:id="rId51"/>
    <p:sldId id="30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 yeongmin" initials="Ky" lastIdx="1" clrIdx="0">
    <p:extLst>
      <p:ext uri="{19B8F6BF-5375-455C-9EA6-DF929625EA0E}">
        <p15:presenceInfo xmlns:p15="http://schemas.microsoft.com/office/powerpoint/2012/main" userId="ffd94f0f062faf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AFF67-89A2-433B-BA05-784BBF614910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B7787-CB9C-45B0-8ED7-5AD9FA4FC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2AD06-086E-4C0C-964F-11CB01325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AA2B8-F003-4B31-B898-478A8BE80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0E03E-ABC0-4DF1-9CC7-D6EAA1F5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B0A78-ECA6-4E84-A50C-A216933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B2398-4E36-417F-8E3A-7DD0AE1A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3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2A975-2BAD-4717-8674-BB0BDDDF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5AF97-53CE-48F5-A1CA-43B4B3E7E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CD726-4756-401B-92F3-CD8F6425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1A8D4-0842-45C5-943A-5A011949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7929-D5FA-473B-A7E2-65431C5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BF29AD-2B0C-4BC8-8FA1-64554BA66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5557A-F10F-42D0-AE99-3A6F6923D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5A3B1-9108-4938-BD58-F6CE5A44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D24C4-64CE-4CB0-A46B-789EB94B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27A83-3FC1-4BBB-9424-BB902BB7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8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CFABF-E7E6-42BD-9540-1D1D4D35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FE351-B897-4565-BB49-D6A65769B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B3764-7F2B-4A8E-AA0A-FEA54CCD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7E73A-698B-4C03-BFD9-D910B4A4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8BFE-2CAE-4E22-99AB-5667A931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7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66B2F-1C4A-4342-877B-244904AE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30BC4-EA43-49C1-8F3B-C44EF0170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B6C44-2D49-4A2E-86A3-0905C9B3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1ED9B-1A5D-42CB-830F-8903E8E4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6C259-F8C5-4635-BD5A-A2417CCA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6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E4836-F483-4FFB-9547-BBD625FC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C7388-3E70-4B88-955E-EB1E291D2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D4A127-5F80-4937-BD2D-D5E0D3F0A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E3E512-8F64-4C06-AC11-E83524EB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D25EF4-2107-45AF-91C9-0569C601A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E28B36-63E4-4962-A8A2-B83310D2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5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390C0-8CF5-443A-BCEB-AE637694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BDB09E-252E-4B2C-A7DE-A6934EC0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38CD58-54FE-4CFE-8FC6-F3CF014A4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00C217-CF5D-41E6-AB5A-0318EF76B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61DD20-2D68-42E6-85EB-7EE8F34E3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7DB0C6-81DE-4C71-BA1C-47BB19BF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BBA5DE-DAFD-4C6B-8F25-E81F66AA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38D5CD-6A4D-4A00-80D2-23E32804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9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BA49C-F5D7-4258-AF39-7B2484DC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BC40C9-2159-43FB-B096-4111ED51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4F9199-57D2-42C2-BE18-F7026B8C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C06D0F-2EEB-4F31-BBF9-AE896B53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4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AF0C1E-A475-41D4-A0A5-065A519C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D242F2-157C-4275-955B-DDBEA06F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48731-C347-4259-B1CE-7398CCE5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8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5013E-3DF1-4C5C-A64E-0B55C864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D205E-DFC1-484C-8669-E3F0EC99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F5075-F398-4E79-A529-F2B577916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F36A8-CFEC-47CF-B0B7-CCC4A987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42C79-90C9-4770-829D-7BEABD06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AE926B-67FD-4DE1-9701-208A5F11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97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CD819-B03F-46B3-BA04-4FB305E7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AAD4B8-7FA6-458D-A679-DA3396F47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118D2-7791-4951-B2D2-A41F508D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B92F05-3844-40AF-843A-B7DE5437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B674A0-DAD2-4822-ACBA-9FB7E20D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36F8B-EE59-454B-88F4-AC8A9A2C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1FB704-46D3-4941-8216-8D46CE2D6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5AA33A-235C-49A0-BAC3-429AE6DA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DAB2C-D84B-4E36-9AF7-92D14B17B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4653-A498-438F-9FB9-608E13E3546B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D5E26-8D67-4915-BB49-7BC7A726F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48497B-A21C-4F19-AECF-5C625F0EF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2825-7769-4D12-B87F-357A4B3E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6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github.com/geifmany/cifar-vg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C5BA4-CBB7-4801-8351-3D8591397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2021 08 21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82C50B-5652-4DEF-9A7C-1DDC26FEE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파라메트릭 활성함수 실험</a:t>
            </a:r>
          </a:p>
        </p:txBody>
      </p:sp>
    </p:spTree>
    <p:extLst>
      <p:ext uri="{BB962C8B-B14F-4D97-AF65-F5344CB8AC3E}">
        <p14:creationId xmlns:p14="http://schemas.microsoft.com/office/powerpoint/2010/main" val="67098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64D9AA-9256-4094-8F86-3E1E1080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6" y="1267523"/>
            <a:ext cx="3949695" cy="3094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718F56-8157-4D5E-BDA4-7FB3C364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26" y="84676"/>
            <a:ext cx="5372100" cy="4171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7A0FDF-1BEF-47BB-B6D9-C09EB750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83" y="4676513"/>
            <a:ext cx="23717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217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CIFAR100</a:t>
            </a:r>
            <a:r>
              <a:rPr lang="ko-KR" altLang="en-US"/>
              <a:t> 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7350D-E129-47E1-A7B1-0FB02BE7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8" y="1652630"/>
            <a:ext cx="3604417" cy="50746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2AE63A-38BF-4150-BB04-01C83789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31" y="1778291"/>
            <a:ext cx="7014093" cy="2340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F9F0D6-D2DF-479E-BC55-5E9D46956E03}"/>
              </a:ext>
            </a:extLst>
          </p:cNvPr>
          <p:cNvSpPr txBox="1"/>
          <p:nvPr/>
        </p:nvSpPr>
        <p:spPr>
          <a:xfrm>
            <a:off x="2687930" y="419450"/>
            <a:ext cx="147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Vgg 11 </a:t>
            </a:r>
            <a:r>
              <a:rPr lang="ko-KR" altLang="en-US"/>
              <a:t>모델</a:t>
            </a:r>
          </a:p>
        </p:txBody>
      </p:sp>
    </p:spTree>
    <p:extLst>
      <p:ext uri="{BB962C8B-B14F-4D97-AF65-F5344CB8AC3E}">
        <p14:creationId xmlns:p14="http://schemas.microsoft.com/office/powerpoint/2010/main" val="180298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9770E4-273D-40EB-8638-8BEB9281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1" y="186917"/>
            <a:ext cx="3821298" cy="3059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1D7507-1B3D-4526-BD46-40CC69B0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079" y="186917"/>
            <a:ext cx="3800899" cy="3046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2133B8-2CDC-4F9D-9EE6-E96646A8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1" y="3429000"/>
            <a:ext cx="3758020" cy="2987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037B51-82E7-4281-AA2D-0004E67B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049" y="3525516"/>
            <a:ext cx="3811610" cy="29675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2206BA-4BA2-42FF-9600-7F3F1F831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956" y="1218631"/>
            <a:ext cx="27813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2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08DBB7-2DB2-43B8-8C5E-ADF107D8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91" y="190850"/>
            <a:ext cx="3726105" cy="3046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11110C-9C08-46FC-BE92-85FFE1E2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440" y="190850"/>
            <a:ext cx="3705707" cy="3046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1A1834-4C7A-4754-9EA4-96F842A9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91" y="3299448"/>
            <a:ext cx="3860750" cy="30461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11E2AF-70A3-4FFE-9E5C-29B4FA8A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440" y="3429000"/>
            <a:ext cx="3867595" cy="30461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79799B-0FC7-4E05-91E3-0C19FB99C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656" y="4572436"/>
            <a:ext cx="2457450" cy="1504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DAD2A-C823-4C6C-B760-E30CFA7F8E51}"/>
              </a:ext>
            </a:extLst>
          </p:cNvPr>
          <p:cNvSpPr txBox="1"/>
          <p:nvPr/>
        </p:nvSpPr>
        <p:spPr>
          <a:xfrm>
            <a:off x="8736834" y="3858720"/>
            <a:ext cx="100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Test acc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217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CIFAR100</a:t>
            </a:r>
            <a:r>
              <a:rPr lang="ko-KR" altLang="en-US"/>
              <a:t> 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9F0D6-D2DF-479E-BC55-5E9D46956E03}"/>
              </a:ext>
            </a:extLst>
          </p:cNvPr>
          <p:cNvSpPr txBox="1"/>
          <p:nvPr/>
        </p:nvSpPr>
        <p:spPr>
          <a:xfrm>
            <a:off x="2687930" y="419450"/>
            <a:ext cx="171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 </a:t>
            </a:r>
            <a:r>
              <a:rPr lang="ko-KR" altLang="en-US"/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4A21E-0A71-45FE-9A71-75A2B6649140}"/>
              </a:ext>
            </a:extLst>
          </p:cNvPr>
          <p:cNvSpPr txBox="1"/>
          <p:nvPr/>
        </p:nvSpPr>
        <p:spPr>
          <a:xfrm>
            <a:off x="573904" y="18283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코드 참고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D373DC-0F55-4ABB-AEFF-FBF572C7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60" y="1828368"/>
            <a:ext cx="7834487" cy="16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B0B27B-CC12-42E0-BAEA-9010786C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0" y="238021"/>
            <a:ext cx="3983610" cy="3181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5502BC-3459-4E78-9CDE-BF564BD0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642" y="230791"/>
            <a:ext cx="4092057" cy="31883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05DAB8-9792-48AA-AF8D-B8B41CA7F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92" y="3543607"/>
            <a:ext cx="4055909" cy="317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090B3F-A558-41D9-9224-8621B151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201" y="3618890"/>
            <a:ext cx="4084827" cy="3159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48DC03-6E1A-46FD-84F7-751909D4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044" y="1810057"/>
            <a:ext cx="27336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4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C23F67-D073-4C19-A6E4-9A0BABF0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2" y="319786"/>
            <a:ext cx="3718696" cy="2955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E6682-81B8-4B66-B956-407E4675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71" y="326388"/>
            <a:ext cx="3738618" cy="2895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44A97D-C16C-4115-9330-7FFBD9F6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7" y="3583180"/>
            <a:ext cx="3818304" cy="29151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C53C55-7D28-4C0C-B866-7C24390B8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788" y="3636341"/>
            <a:ext cx="3831585" cy="28886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8B93CF-C2FB-470F-AFD9-22226E8FF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118" y="4461107"/>
            <a:ext cx="2505075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6E1AC-4670-402C-A777-8E2BD999237B}"/>
              </a:ext>
            </a:extLst>
          </p:cNvPr>
          <p:cNvSpPr txBox="1"/>
          <p:nvPr/>
        </p:nvSpPr>
        <p:spPr>
          <a:xfrm>
            <a:off x="8459118" y="3950999"/>
            <a:ext cx="100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Test acc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6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217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CIFAR100</a:t>
            </a:r>
            <a:r>
              <a:rPr lang="ko-KR" altLang="en-US"/>
              <a:t> 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9F0D6-D2DF-479E-BC55-5E9D46956E03}"/>
              </a:ext>
            </a:extLst>
          </p:cNvPr>
          <p:cNvSpPr txBox="1"/>
          <p:nvPr/>
        </p:nvSpPr>
        <p:spPr>
          <a:xfrm>
            <a:off x="2687930" y="419450"/>
            <a:ext cx="548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 </a:t>
            </a:r>
            <a:r>
              <a:rPr lang="ko-KR" altLang="en-US"/>
              <a:t>모델 </a:t>
            </a:r>
            <a:r>
              <a:rPr lang="en-US" altLang="ko-KR"/>
              <a:t>data augmentation (batch size 64 )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4A21E-0A71-45FE-9A71-75A2B6649140}"/>
              </a:ext>
            </a:extLst>
          </p:cNvPr>
          <p:cNvSpPr txBox="1"/>
          <p:nvPr/>
        </p:nvSpPr>
        <p:spPr>
          <a:xfrm>
            <a:off x="573904" y="18283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코드 참고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5DCA2-79C1-474A-A45E-894036A4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66" y="1903208"/>
            <a:ext cx="8205395" cy="42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9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8EC3B1-40D3-4116-8F42-1A159C1D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8" y="273079"/>
            <a:ext cx="3531336" cy="2832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9421CE-A94B-4DF9-964F-DA5C44BA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008" y="273079"/>
            <a:ext cx="3601200" cy="28453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0F261F-5FC7-4221-9435-C78865CE7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8" y="3517434"/>
            <a:ext cx="3626606" cy="2794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3DDA1-6BBE-47DA-9365-84BB77B7A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304" y="3429000"/>
            <a:ext cx="3632957" cy="2819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EB9BC4-436C-4B2B-8D39-318A502AF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911" y="3991269"/>
            <a:ext cx="3171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CF4608-5D5E-4B8B-9B68-EB66810C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8" y="397559"/>
            <a:ext cx="3978699" cy="31501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C3A585-1E2B-4B5F-B7EC-E38DAEEE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06" y="383273"/>
            <a:ext cx="4014414" cy="31643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2BD36C-79FF-45B0-A1EE-A4608F4E8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03" y="3547660"/>
            <a:ext cx="4035844" cy="3185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800932-973A-465F-AFF9-17E8FE6BD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306" y="3576233"/>
            <a:ext cx="3992985" cy="31572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34D5F-7BED-4AE8-A84F-00D319A20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836" y="3976819"/>
            <a:ext cx="23622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0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MNIST</a:t>
            </a:r>
            <a:r>
              <a:rPr lang="ko-KR" altLang="en-US"/>
              <a:t> 데이터셋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9B072-A8E3-47DA-BB17-E5125842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4" y="1493241"/>
            <a:ext cx="4349102" cy="5134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6FBF53-06AE-4297-A36C-6026B2CC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987" y="1493241"/>
            <a:ext cx="5978598" cy="2669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</p:spTree>
    <p:extLst>
      <p:ext uri="{BB962C8B-B14F-4D97-AF65-F5344CB8AC3E}">
        <p14:creationId xmlns:p14="http://schemas.microsoft.com/office/powerpoint/2010/main" val="1985292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5DFD0B-210F-48CF-9562-0984D5624116}"/>
              </a:ext>
            </a:extLst>
          </p:cNvPr>
          <p:cNvSpPr txBox="1"/>
          <p:nvPr/>
        </p:nvSpPr>
        <p:spPr>
          <a:xfrm>
            <a:off x="119353" y="83891"/>
            <a:ext cx="54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 augmentation(64) Adam vs Momentum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10F406-E7A2-4183-A59C-A7664D06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71" y="556095"/>
            <a:ext cx="3157057" cy="2743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894449-FA98-46E6-A165-D1E6F3EC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9" y="556095"/>
            <a:ext cx="2524125" cy="2644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279C7B-4B84-45E8-A18D-20A2D5C0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515" y="3760181"/>
            <a:ext cx="2229593" cy="29699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CB8A9-FAD3-4360-AE40-E6516CDF8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80" y="3684219"/>
            <a:ext cx="2326766" cy="304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570D2-D72F-493E-A537-F257B346B67B}"/>
              </a:ext>
            </a:extLst>
          </p:cNvPr>
          <p:cNvSpPr txBox="1"/>
          <p:nvPr/>
        </p:nvSpPr>
        <p:spPr>
          <a:xfrm>
            <a:off x="119353" y="3314887"/>
            <a:ext cx="340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VGG11  Adam vs Momentum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E869A-638F-4E41-B50A-31718B9EE3F6}"/>
              </a:ext>
            </a:extLst>
          </p:cNvPr>
          <p:cNvSpPr txBox="1"/>
          <p:nvPr/>
        </p:nvSpPr>
        <p:spPr>
          <a:xfrm>
            <a:off x="7977929" y="623207"/>
            <a:ext cx="408477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실험결과</a:t>
            </a:r>
            <a:r>
              <a:rPr lang="en-US" altLang="ko-KR" sz="1000"/>
              <a:t>, VGG11 </a:t>
            </a:r>
            <a:r>
              <a:rPr lang="ko-KR" altLang="en-US" sz="1000"/>
              <a:t>모델</a:t>
            </a:r>
            <a:r>
              <a:rPr lang="en-US" altLang="ko-KR" sz="1000"/>
              <a:t>(</a:t>
            </a:r>
            <a:r>
              <a:rPr lang="ko-KR" altLang="en-US" sz="1000"/>
              <a:t>모멘텀</a:t>
            </a:r>
            <a:r>
              <a:rPr lang="en-US" altLang="ko-KR" sz="1000"/>
              <a:t>)</a:t>
            </a:r>
            <a:r>
              <a:rPr lang="ko-KR" altLang="en-US" sz="1000"/>
              <a:t>을 사용한 경우 고정된 활성함수보다 </a:t>
            </a:r>
            <a:endParaRPr lang="en-US" altLang="ko-KR" sz="1000"/>
          </a:p>
          <a:p>
            <a:r>
              <a:rPr lang="ko-KR" altLang="en-US" sz="1000"/>
              <a:t>파라메트릭 활성함수의 성능이 좋음을 알 수 있지만 </a:t>
            </a:r>
            <a:r>
              <a:rPr lang="en-US" altLang="ko-KR" sz="1000"/>
              <a:t>Test acc</a:t>
            </a:r>
            <a:r>
              <a:rPr lang="ko-KR" altLang="en-US" sz="1000"/>
              <a:t>가</a:t>
            </a:r>
            <a:endParaRPr lang="en-US" altLang="ko-KR" sz="1000"/>
          </a:p>
          <a:p>
            <a:r>
              <a:rPr lang="ko-KR" altLang="en-US" sz="1000"/>
              <a:t>최대 </a:t>
            </a:r>
            <a:r>
              <a:rPr lang="en-US" altLang="ko-KR" sz="1000"/>
              <a:t>40%</a:t>
            </a:r>
            <a:r>
              <a:rPr lang="ko-KR" altLang="en-US" sz="1000"/>
              <a:t>정도인 낮은 성능을 가짐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ResNet</a:t>
            </a:r>
            <a:r>
              <a:rPr lang="ko-KR" altLang="en-US" sz="1000"/>
              <a:t> </a:t>
            </a:r>
            <a:r>
              <a:rPr lang="en-US" altLang="ko-KR" sz="1000"/>
              <a:t>32(Adam)</a:t>
            </a:r>
            <a:r>
              <a:rPr lang="ko-KR" altLang="en-US" sz="1000"/>
              <a:t> 의 경우</a:t>
            </a:r>
            <a:r>
              <a:rPr lang="en-US" altLang="ko-KR" sz="1000"/>
              <a:t>, 1</a:t>
            </a:r>
            <a:r>
              <a:rPr lang="ko-KR" altLang="en-US" sz="1000"/>
              <a:t>회 실험결과 거의 </a:t>
            </a:r>
            <a:endParaRPr lang="en-US" altLang="ko-KR" sz="1000"/>
          </a:p>
          <a:p>
            <a:r>
              <a:rPr lang="ko-KR" altLang="en-US" sz="1000"/>
              <a:t>모든 파라메트릭 활성함수가</a:t>
            </a:r>
            <a:endParaRPr lang="en-US" altLang="ko-KR" sz="1000"/>
          </a:p>
          <a:p>
            <a:r>
              <a:rPr lang="ko-KR" altLang="en-US" sz="1000"/>
              <a:t>고정된 활성함수보다 좋은 성능을 가짐을 보았지만</a:t>
            </a:r>
            <a:r>
              <a:rPr lang="en-US" altLang="ko-KR" sz="1000"/>
              <a:t>, Test acc</a:t>
            </a:r>
            <a:r>
              <a:rPr lang="ko-KR" altLang="en-US" sz="1000"/>
              <a:t>가 </a:t>
            </a:r>
            <a:endParaRPr lang="en-US" altLang="ko-KR" sz="1000"/>
          </a:p>
          <a:p>
            <a:r>
              <a:rPr lang="en-US" altLang="ko-KR" sz="1000"/>
              <a:t>25-43%</a:t>
            </a:r>
            <a:r>
              <a:rPr lang="ko-KR" altLang="en-US" sz="1000"/>
              <a:t>정도로 낮음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ResNet 32 </a:t>
            </a:r>
            <a:r>
              <a:rPr lang="ko-KR" altLang="en-US" sz="1000"/>
              <a:t>에서 </a:t>
            </a:r>
            <a:r>
              <a:rPr lang="en-US" altLang="ko-KR" sz="1000"/>
              <a:t>augmentation(2</a:t>
            </a:r>
            <a:r>
              <a:rPr lang="ko-KR" altLang="en-US" sz="1000"/>
              <a:t>배</a:t>
            </a:r>
            <a:r>
              <a:rPr lang="en-US" altLang="ko-KR" sz="1000"/>
              <a:t>) </a:t>
            </a:r>
            <a:r>
              <a:rPr lang="ko-KR" altLang="en-US" sz="1000"/>
              <a:t>하여 진행한 결과 </a:t>
            </a:r>
            <a:r>
              <a:rPr lang="en-US" altLang="ko-KR" sz="1000"/>
              <a:t>Test acc</a:t>
            </a:r>
            <a:r>
              <a:rPr lang="ko-KR" altLang="en-US" sz="1000"/>
              <a:t>가 </a:t>
            </a:r>
            <a:endParaRPr lang="en-US" altLang="ko-KR" sz="1000"/>
          </a:p>
          <a:p>
            <a:r>
              <a:rPr lang="en-US" altLang="ko-KR" sz="1000"/>
              <a:t>51-61% </a:t>
            </a:r>
            <a:r>
              <a:rPr lang="ko-KR" altLang="en-US" sz="1000"/>
              <a:t>정도로 나은 성능을 보여주지만</a:t>
            </a:r>
            <a:endParaRPr lang="en-US" altLang="ko-KR" sz="1000"/>
          </a:p>
          <a:p>
            <a:endParaRPr lang="en-US" altLang="ko-KR" sz="1000"/>
          </a:p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7334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E6F1CF7-7CCE-4CC2-B0F8-07303E459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25574"/>
              </p:ext>
            </p:extLst>
          </p:nvPr>
        </p:nvGraphicFramePr>
        <p:xfrm>
          <a:off x="119353" y="1004892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VGG 11//Batch 64//Epoch200//Momentum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74.76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차이 </a:t>
                      </a:r>
                      <a:r>
                        <a:rPr lang="en-US" altLang="ko-KR" sz="1100"/>
                        <a:t>: 4.08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40.9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99.96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38.08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1.19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1.19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39.05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99.96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37.1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80D323-6789-42F7-B27E-2E966C9BF392}"/>
              </a:ext>
            </a:extLst>
          </p:cNvPr>
          <p:cNvSpPr txBox="1"/>
          <p:nvPr/>
        </p:nvSpPr>
        <p:spPr>
          <a:xfrm>
            <a:off x="119353" y="83891"/>
            <a:ext cx="12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 100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71323-A682-443F-8957-70A0B5AEAC80}"/>
              </a:ext>
            </a:extLst>
          </p:cNvPr>
          <p:cNvSpPr txBox="1"/>
          <p:nvPr/>
        </p:nvSpPr>
        <p:spPr>
          <a:xfrm>
            <a:off x="1560352" y="130057"/>
            <a:ext cx="5864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A : </a:t>
            </a:r>
            <a:r>
              <a:rPr lang="ko-KR" altLang="en-US" sz="1200"/>
              <a:t>최고 </a:t>
            </a:r>
            <a:r>
              <a:rPr lang="en-US" altLang="ko-KR" sz="1200"/>
              <a:t>Test acc  , B : </a:t>
            </a:r>
            <a:r>
              <a:rPr lang="ko-KR" altLang="en-US" sz="1200"/>
              <a:t>최고 </a:t>
            </a:r>
            <a:r>
              <a:rPr lang="en-US" altLang="ko-KR" sz="1200"/>
              <a:t>Train acc  </a:t>
            </a:r>
          </a:p>
          <a:p>
            <a:r>
              <a:rPr lang="en-US" altLang="ko-KR" sz="1200"/>
              <a:t>C : </a:t>
            </a:r>
            <a:r>
              <a:rPr lang="ko-KR" altLang="en-US" sz="1200"/>
              <a:t>고정된 활성함수보다 좋은 성능을 가지는 파라메트릭 활성함수 개수 </a:t>
            </a:r>
            <a:r>
              <a:rPr lang="en-US" altLang="ko-KR" sz="1200"/>
              <a:t>(</a:t>
            </a:r>
            <a:r>
              <a:rPr lang="ko-KR" altLang="en-US" sz="1200"/>
              <a:t>총</a:t>
            </a:r>
            <a:r>
              <a:rPr lang="en-US" altLang="ko-KR" sz="1200"/>
              <a:t>6) </a:t>
            </a:r>
          </a:p>
          <a:p>
            <a:r>
              <a:rPr lang="en-US" altLang="ko-KR" sz="1200"/>
              <a:t>D : </a:t>
            </a:r>
            <a:r>
              <a:rPr lang="ko-KR" altLang="en-US" sz="1200"/>
              <a:t>고정된 활성함수보다 좋은 성능을 가지는 파라메트릭 활성함수 성능의 평균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EF6FC47A-8D96-4CFF-9CC6-954D3BADA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731309"/>
              </p:ext>
            </p:extLst>
          </p:nvPr>
        </p:nvGraphicFramePr>
        <p:xfrm>
          <a:off x="6096000" y="1002795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ResNet32//Batch 64//Epoch 200//Adam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29.78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97.48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3.22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35.85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98.46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33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42.55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98.89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0.93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44.02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99.36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43.48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9C7E26E2-91F1-4433-BB48-B2EA9B9C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279098"/>
              </p:ext>
            </p:extLst>
          </p:nvPr>
        </p:nvGraphicFramePr>
        <p:xfrm>
          <a:off x="119352" y="3456749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ResNet32//Batch 64//Epoch 200//Adam//augmentation(2</a:t>
                      </a:r>
                      <a:r>
                        <a:rPr lang="ko-KR" altLang="en-US" sz="1100"/>
                        <a:t>배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53.4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68.95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차이 </a:t>
                      </a:r>
                      <a:r>
                        <a:rPr lang="en-US" altLang="ko-KR" sz="1100"/>
                        <a:t>: 0.36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54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74.74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53.76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60.65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81.14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</a:rPr>
                        <a:t>60.32</a:t>
                      </a:r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84.25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91AD8F8-798E-4974-B7E4-26BAE8EDCE43}"/>
              </a:ext>
            </a:extLst>
          </p:cNvPr>
          <p:cNvSpPr txBox="1"/>
          <p:nvPr/>
        </p:nvSpPr>
        <p:spPr>
          <a:xfrm>
            <a:off x="5995105" y="3557590"/>
            <a:ext cx="3231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Augmentation</a:t>
            </a:r>
            <a:r>
              <a:rPr lang="ko-KR" altLang="en-US" sz="1000"/>
              <a:t>을 진행한 결과 </a:t>
            </a:r>
            <a:r>
              <a:rPr lang="en-US" altLang="ko-KR" sz="1000"/>
              <a:t>accuracy</a:t>
            </a:r>
            <a:r>
              <a:rPr lang="ko-KR" altLang="en-US" sz="1000"/>
              <a:t>는 상향됐지만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고정된 활성함수와의 정확도가 미미하거나</a:t>
            </a:r>
            <a:endParaRPr lang="en-US" altLang="ko-KR" sz="1000"/>
          </a:p>
          <a:p>
            <a:r>
              <a:rPr lang="en-US" altLang="ko-KR" sz="1000">
                <a:solidFill>
                  <a:srgbClr val="FF0000"/>
                </a:solidFill>
              </a:rPr>
              <a:t>ReLU</a:t>
            </a:r>
            <a:r>
              <a:rPr lang="ko-KR" altLang="en-US" sz="1000">
                <a:solidFill>
                  <a:srgbClr val="FF0000"/>
                </a:solidFill>
              </a:rPr>
              <a:t>의 경우</a:t>
            </a:r>
            <a:r>
              <a:rPr lang="en-US" altLang="ko-KR" sz="1000">
                <a:solidFill>
                  <a:srgbClr val="FF0000"/>
                </a:solidFill>
              </a:rPr>
              <a:t>, </a:t>
            </a:r>
            <a:r>
              <a:rPr lang="ko-KR" altLang="en-US" sz="1000">
                <a:solidFill>
                  <a:srgbClr val="FF0000"/>
                </a:solidFill>
              </a:rPr>
              <a:t>오히려 고정된 활성함수가 더 좋았음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현재로써 </a:t>
            </a:r>
            <a:r>
              <a:rPr lang="en-US" altLang="ko-KR" sz="1000"/>
              <a:t>Data augmentation</a:t>
            </a:r>
            <a:r>
              <a:rPr lang="ko-KR" altLang="en-US" sz="1000"/>
              <a:t>이 </a:t>
            </a:r>
            <a:r>
              <a:rPr lang="en-US" altLang="ko-KR" sz="1000"/>
              <a:t>;;</a:t>
            </a:r>
            <a:endParaRPr lang="ko-KR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12423-8DA2-4668-BED5-D383695FDA85}"/>
              </a:ext>
            </a:extLst>
          </p:cNvPr>
          <p:cNvSpPr txBox="1"/>
          <p:nvPr/>
        </p:nvSpPr>
        <p:spPr>
          <a:xfrm>
            <a:off x="5995105" y="5243777"/>
            <a:ext cx="4839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1</a:t>
            </a:r>
            <a:r>
              <a:rPr lang="ko-KR" altLang="en-US" sz="1000"/>
              <a:t>회 실험이므로 </a:t>
            </a:r>
            <a:r>
              <a:rPr lang="en-US" altLang="ko-KR" sz="1000"/>
              <a:t>512 </a:t>
            </a:r>
            <a:r>
              <a:rPr lang="ko-KR" altLang="en-US" sz="1000"/>
              <a:t>배치 결과를 보고 </a:t>
            </a:r>
            <a:r>
              <a:rPr lang="en-US" altLang="ko-KR" sz="1000"/>
              <a:t>5</a:t>
            </a:r>
            <a:r>
              <a:rPr lang="ko-KR" altLang="en-US" sz="1000"/>
              <a:t>회 실험 반복 계획 통해서 다시 확인 필요</a:t>
            </a:r>
          </a:p>
        </p:txBody>
      </p:sp>
    </p:spTree>
    <p:extLst>
      <p:ext uri="{BB962C8B-B14F-4D97-AF65-F5344CB8AC3E}">
        <p14:creationId xmlns:p14="http://schemas.microsoft.com/office/powerpoint/2010/main" val="289377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C6858D-FC24-41F9-ACA5-49824D9A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62183"/>
              </p:ext>
            </p:extLst>
          </p:nvPr>
        </p:nvGraphicFramePr>
        <p:xfrm>
          <a:off x="245187" y="1552448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ResNet32//Batch 64//Epoch 200//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Adam</a:t>
                      </a:r>
                      <a:r>
                        <a:rPr lang="en-US" altLang="ko-KR" sz="1100"/>
                        <a:t>//augmentation(2</a:t>
                      </a:r>
                      <a:r>
                        <a:rPr lang="ko-KR" altLang="en-US" sz="1100"/>
                        <a:t>배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53.4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68.95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차이 </a:t>
                      </a:r>
                      <a:r>
                        <a:rPr lang="en-US" altLang="ko-KR" sz="1100"/>
                        <a:t>: 0.36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54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74.74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53.76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60.65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81.14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</a:rPr>
                        <a:t>60.32</a:t>
                      </a:r>
                      <a:endParaRPr lang="ko-KR" altLang="en-US" sz="11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84.25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8D3DF8-DC69-40C9-AD1E-514CB49414D2}"/>
              </a:ext>
            </a:extLst>
          </p:cNvPr>
          <p:cNvSpPr txBox="1"/>
          <p:nvPr/>
        </p:nvSpPr>
        <p:spPr>
          <a:xfrm>
            <a:off x="119353" y="83891"/>
            <a:ext cx="12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 100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A05BA-1C47-4464-9F8E-C2EA19758FCD}"/>
              </a:ext>
            </a:extLst>
          </p:cNvPr>
          <p:cNvSpPr txBox="1"/>
          <p:nvPr/>
        </p:nvSpPr>
        <p:spPr>
          <a:xfrm>
            <a:off x="1560352" y="130057"/>
            <a:ext cx="5864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A : </a:t>
            </a:r>
            <a:r>
              <a:rPr lang="ko-KR" altLang="en-US" sz="1200"/>
              <a:t>최고 </a:t>
            </a:r>
            <a:r>
              <a:rPr lang="en-US" altLang="ko-KR" sz="1200"/>
              <a:t>Test acc  , B : </a:t>
            </a:r>
            <a:r>
              <a:rPr lang="ko-KR" altLang="en-US" sz="1200"/>
              <a:t>최고 </a:t>
            </a:r>
            <a:r>
              <a:rPr lang="en-US" altLang="ko-KR" sz="1200"/>
              <a:t>Train acc  </a:t>
            </a:r>
          </a:p>
          <a:p>
            <a:r>
              <a:rPr lang="en-US" altLang="ko-KR" sz="1200"/>
              <a:t>C : </a:t>
            </a:r>
            <a:r>
              <a:rPr lang="ko-KR" altLang="en-US" sz="1200"/>
              <a:t>고정된 활성함수보다 좋은 성능을 가지는 파라메트릭 활성함수 개수 </a:t>
            </a:r>
            <a:r>
              <a:rPr lang="en-US" altLang="ko-KR" sz="1200"/>
              <a:t>(</a:t>
            </a:r>
            <a:r>
              <a:rPr lang="ko-KR" altLang="en-US" sz="1200"/>
              <a:t>총</a:t>
            </a:r>
            <a:r>
              <a:rPr lang="en-US" altLang="ko-KR" sz="1200"/>
              <a:t>6) </a:t>
            </a:r>
          </a:p>
          <a:p>
            <a:r>
              <a:rPr lang="en-US" altLang="ko-KR" sz="1200"/>
              <a:t>D : </a:t>
            </a:r>
            <a:r>
              <a:rPr lang="ko-KR" altLang="en-US" sz="1200"/>
              <a:t>고정된 활성함수보다 좋은 성능을 가지는 파라메트릭 활성함수 성능의 평균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B7469AC-FC28-40AD-B58B-491580709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73009"/>
              </p:ext>
            </p:extLst>
          </p:nvPr>
        </p:nvGraphicFramePr>
        <p:xfrm>
          <a:off x="6276872" y="1552448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ResNet32//Batch 64//Epoch 200//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Momentum</a:t>
                      </a:r>
                      <a:r>
                        <a:rPr lang="en-US" altLang="ko-KR" sz="1100"/>
                        <a:t>//augmentation(2</a:t>
                      </a:r>
                      <a:r>
                        <a:rPr lang="ko-KR" altLang="en-US" sz="1100"/>
                        <a:t>배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59.89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84.09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차이  </a:t>
                      </a:r>
                      <a:r>
                        <a:rPr lang="en-US" altLang="ko-KR" sz="1100"/>
                        <a:t>:0.26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>
                          <a:solidFill>
                            <a:srgbClr val="FF0000"/>
                          </a:solidFill>
                        </a:rPr>
                        <a:t>60.2</a:t>
                      </a:r>
                      <a:endParaRPr lang="ko-KR" altLang="en-US" sz="11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86.45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60.15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3782C04-5232-44AD-8D03-76AC320A78D6}"/>
              </a:ext>
            </a:extLst>
          </p:cNvPr>
          <p:cNvSpPr txBox="1"/>
          <p:nvPr/>
        </p:nvSpPr>
        <p:spPr>
          <a:xfrm>
            <a:off x="270864" y="4535014"/>
            <a:ext cx="2578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Optimizer  : Momentum VS Adam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9716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8D3DF8-DC69-40C9-AD1E-514CB49414D2}"/>
              </a:ext>
            </a:extLst>
          </p:cNvPr>
          <p:cNvSpPr txBox="1"/>
          <p:nvPr/>
        </p:nvSpPr>
        <p:spPr>
          <a:xfrm>
            <a:off x="119353" y="83891"/>
            <a:ext cx="12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 100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A05BA-1C47-4464-9F8E-C2EA19758FCD}"/>
              </a:ext>
            </a:extLst>
          </p:cNvPr>
          <p:cNvSpPr txBox="1"/>
          <p:nvPr/>
        </p:nvSpPr>
        <p:spPr>
          <a:xfrm>
            <a:off x="1560352" y="130057"/>
            <a:ext cx="5864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A : </a:t>
            </a:r>
            <a:r>
              <a:rPr lang="ko-KR" altLang="en-US" sz="1200"/>
              <a:t>최고 </a:t>
            </a:r>
            <a:r>
              <a:rPr lang="en-US" altLang="ko-KR" sz="1200"/>
              <a:t>Test acc  , B : </a:t>
            </a:r>
            <a:r>
              <a:rPr lang="ko-KR" altLang="en-US" sz="1200"/>
              <a:t>최고 </a:t>
            </a:r>
            <a:r>
              <a:rPr lang="en-US" altLang="ko-KR" sz="1200"/>
              <a:t>Train acc  </a:t>
            </a:r>
          </a:p>
          <a:p>
            <a:r>
              <a:rPr lang="en-US" altLang="ko-KR" sz="1200"/>
              <a:t>C : </a:t>
            </a:r>
            <a:r>
              <a:rPr lang="ko-KR" altLang="en-US" sz="1200"/>
              <a:t>고정된 활성함수보다 좋은 성능을 가지는 파라메트릭 활성함수 개수 </a:t>
            </a:r>
            <a:r>
              <a:rPr lang="en-US" altLang="ko-KR" sz="1200"/>
              <a:t>(</a:t>
            </a:r>
            <a:r>
              <a:rPr lang="ko-KR" altLang="en-US" sz="1200"/>
              <a:t>총</a:t>
            </a:r>
            <a:r>
              <a:rPr lang="en-US" altLang="ko-KR" sz="1200"/>
              <a:t>6) </a:t>
            </a:r>
          </a:p>
          <a:p>
            <a:r>
              <a:rPr lang="en-US" altLang="ko-KR" sz="1200"/>
              <a:t>D : </a:t>
            </a:r>
            <a:r>
              <a:rPr lang="ko-KR" altLang="en-US" sz="1200"/>
              <a:t>고정된 활성함수보다 좋은 성능을 가지는 파라메트릭 활성함수 성능의 평균</a:t>
            </a: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50756EA-3039-4C1D-95B5-BC7785DBB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59422"/>
              </p:ext>
            </p:extLst>
          </p:nvPr>
        </p:nvGraphicFramePr>
        <p:xfrm>
          <a:off x="245188" y="1268660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VGG 11//Batch 64//Epoch200//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Momentum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74.76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차이 </a:t>
                      </a:r>
                      <a:r>
                        <a:rPr lang="en-US" altLang="ko-KR" sz="1100"/>
                        <a:t>: 4.08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40.9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99.96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38.08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1.19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1.19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39.05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99.96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37.1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2F827CD1-52DA-418C-A087-97D987F85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993093"/>
              </p:ext>
            </p:extLst>
          </p:nvPr>
        </p:nvGraphicFramePr>
        <p:xfrm>
          <a:off x="6096000" y="1268660"/>
          <a:ext cx="5518047" cy="21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8730">
                  <a:extLst>
                    <a:ext uri="{9D8B030D-6E8A-4147-A177-3AD203B41FA5}">
                      <a16:colId xmlns:a16="http://schemas.microsoft.com/office/drawing/2014/main" val="3349758461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2462434296"/>
                    </a:ext>
                  </a:extLst>
                </a:gridCol>
                <a:gridCol w="547648">
                  <a:extLst>
                    <a:ext uri="{9D8B030D-6E8A-4147-A177-3AD203B41FA5}">
                      <a16:colId xmlns:a16="http://schemas.microsoft.com/office/drawing/2014/main" val="548149037"/>
                    </a:ext>
                  </a:extLst>
                </a:gridCol>
                <a:gridCol w="310007">
                  <a:extLst>
                    <a:ext uri="{9D8B030D-6E8A-4147-A177-3AD203B41FA5}">
                      <a16:colId xmlns:a16="http://schemas.microsoft.com/office/drawing/2014/main" val="1100893053"/>
                    </a:ext>
                  </a:extLst>
                </a:gridCol>
                <a:gridCol w="1204014">
                  <a:extLst>
                    <a:ext uri="{9D8B030D-6E8A-4147-A177-3AD203B41FA5}">
                      <a16:colId xmlns:a16="http://schemas.microsoft.com/office/drawing/2014/main" val="2761681813"/>
                    </a:ext>
                  </a:extLst>
                </a:gridCol>
              </a:tblGrid>
              <a:tr h="398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VGG 11//Batch 64//Epoch200//</a:t>
                      </a: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Adam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B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D</a:t>
                      </a:r>
                      <a:endParaRPr lang="ko-KR" altLang="en-US" sz="1100"/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7889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Tanh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973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Sig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125584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394072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0.1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0.89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83819"/>
                  </a:ext>
                </a:extLst>
              </a:tr>
              <a:tr h="3467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P ReLU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28.76</a:t>
                      </a:r>
                      <a:endParaRPr lang="ko-KR" altLang="en-US" sz="11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98.04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054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EEACD7-0782-46CF-8233-9E732B7C9D81}"/>
              </a:ext>
            </a:extLst>
          </p:cNvPr>
          <p:cNvSpPr txBox="1"/>
          <p:nvPr/>
        </p:nvSpPr>
        <p:spPr>
          <a:xfrm>
            <a:off x="119353" y="4396712"/>
            <a:ext cx="2578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Optimizer  : Momentum VS Adam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5228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8053-ACF0-43B1-9119-12DA44CE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2BE86-606C-4B2A-95F0-1A57B5B3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6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521AE7-7C48-4C02-BEA6-C2F1C3C5F278}"/>
              </a:ext>
            </a:extLst>
          </p:cNvPr>
          <p:cNvSpPr txBox="1"/>
          <p:nvPr/>
        </p:nvSpPr>
        <p:spPr>
          <a:xfrm>
            <a:off x="813732" y="704675"/>
            <a:ext cx="1392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VGG 11 Model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2EBC3-B0FE-42DF-B24B-C3D4559CAA3B}"/>
              </a:ext>
            </a:extLst>
          </p:cNvPr>
          <p:cNvSpPr txBox="1"/>
          <p:nvPr/>
        </p:nvSpPr>
        <p:spPr>
          <a:xfrm>
            <a:off x="813732" y="1627464"/>
            <a:ext cx="4273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Adam / batch 64 (2</a:t>
            </a:r>
            <a:r>
              <a:rPr lang="ko-KR" altLang="en-US" sz="1400"/>
              <a:t>배 </a:t>
            </a:r>
            <a:r>
              <a:rPr lang="en-US" altLang="ko-KR" sz="1400"/>
              <a:t>augmentation) / 200 epoch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8CCA3-5C29-4124-8EE9-26F69E06E926}"/>
              </a:ext>
            </a:extLst>
          </p:cNvPr>
          <p:cNvSpPr txBox="1"/>
          <p:nvPr/>
        </p:nvSpPr>
        <p:spPr>
          <a:xfrm>
            <a:off x="2718033" y="704675"/>
            <a:ext cx="1604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ResNet 32 Model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0F6F7-9769-406F-8C8C-6F88EA6A2199}"/>
              </a:ext>
            </a:extLst>
          </p:cNvPr>
          <p:cNvSpPr txBox="1"/>
          <p:nvPr/>
        </p:nvSpPr>
        <p:spPr>
          <a:xfrm>
            <a:off x="5679346" y="162746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각 </a:t>
            </a:r>
            <a:r>
              <a:rPr lang="en-US" altLang="ko-KR" sz="1400"/>
              <a:t>5</a:t>
            </a:r>
            <a:r>
              <a:rPr lang="ko-KR" altLang="en-US" sz="1400"/>
              <a:t>회씩 실험 반복</a:t>
            </a:r>
          </a:p>
        </p:txBody>
      </p:sp>
    </p:spTree>
    <p:extLst>
      <p:ext uri="{BB962C8B-B14F-4D97-AF65-F5344CB8AC3E}">
        <p14:creationId xmlns:p14="http://schemas.microsoft.com/office/powerpoint/2010/main" val="247270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148927-2644-4D63-B43B-047D77CB94EC}"/>
              </a:ext>
            </a:extLst>
          </p:cNvPr>
          <p:cNvSpPr txBox="1"/>
          <p:nvPr/>
        </p:nvSpPr>
        <p:spPr>
          <a:xfrm>
            <a:off x="167780" y="243281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Sigmoid </a:t>
            </a:r>
            <a:r>
              <a:rPr lang="ko-KR" altLang="en-US"/>
              <a:t>계열 초깃값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6D0CD1-1681-4F09-AAE3-6854C4D26859}"/>
                  </a:ext>
                </a:extLst>
              </p:cNvPr>
              <p:cNvSpPr txBox="1"/>
              <p:nvPr/>
            </p:nvSpPr>
            <p:spPr>
              <a:xfrm>
                <a:off x="1663154" y="1066075"/>
                <a:ext cx="2915735" cy="37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=4,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6D0CD1-1681-4F09-AAE3-6854C4D2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54" y="1066075"/>
                <a:ext cx="2915735" cy="376129"/>
              </a:xfrm>
              <a:prstGeom prst="rect">
                <a:avLst/>
              </a:prstGeom>
              <a:blipFill>
                <a:blip r:embed="rId2"/>
                <a:stretch>
                  <a:fillRect l="-628" r="-1255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6F38D20-9C9A-4926-A6FA-303504F9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7" y="1820017"/>
            <a:ext cx="3757631" cy="1891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1B73FB-E37E-48BF-AB1E-46605D82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033" y="1820017"/>
            <a:ext cx="3757631" cy="1895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06E5E-8A75-41DF-92B7-DC610559341E}"/>
                  </a:ext>
                </a:extLst>
              </p:cNvPr>
              <p:cNvSpPr txBox="1"/>
              <p:nvPr/>
            </p:nvSpPr>
            <p:spPr>
              <a:xfrm>
                <a:off x="7482149" y="1066075"/>
                <a:ext cx="2915735" cy="37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B06E5E-8A75-41DF-92B7-DC6105593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149" y="1066075"/>
                <a:ext cx="2915735" cy="376129"/>
              </a:xfrm>
              <a:prstGeom prst="rect">
                <a:avLst/>
              </a:prstGeom>
              <a:blipFill>
                <a:blip r:embed="rId5"/>
                <a:stretch>
                  <a:fillRect l="-626" r="-1253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21DE4260-78C0-4F25-962E-00A63D1A9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205" y="4699835"/>
            <a:ext cx="3757631" cy="1914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161709-3172-4CDA-A621-BF476D9070F2}"/>
                  </a:ext>
                </a:extLst>
              </p:cNvPr>
              <p:cNvSpPr txBox="1"/>
              <p:nvPr/>
            </p:nvSpPr>
            <p:spPr>
              <a:xfrm>
                <a:off x="1663152" y="4220336"/>
                <a:ext cx="2915735" cy="37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=4)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161709-3172-4CDA-A621-BF476D907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52" y="4220336"/>
                <a:ext cx="2915735" cy="376129"/>
              </a:xfrm>
              <a:prstGeom prst="rect">
                <a:avLst/>
              </a:prstGeom>
              <a:blipFill>
                <a:blip r:embed="rId7"/>
                <a:stretch>
                  <a:fillRect l="-628" r="-1255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834DA99-51EF-43C0-8D6D-038053480163}"/>
              </a:ext>
            </a:extLst>
          </p:cNvPr>
          <p:cNvSpPr txBox="1"/>
          <p:nvPr/>
        </p:nvSpPr>
        <p:spPr>
          <a:xfrm>
            <a:off x="167780" y="2389544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aSigmoid</a:t>
            </a:r>
          </a:p>
          <a:p>
            <a:r>
              <a:rPr lang="en-US" altLang="ko-KR" sz="1400"/>
              <a:t>abSigmoid</a:t>
            </a: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A67BBB-3617-4272-ABE6-F7F103E1404F}"/>
              </a:ext>
            </a:extLst>
          </p:cNvPr>
          <p:cNvSpPr txBox="1"/>
          <p:nvPr/>
        </p:nvSpPr>
        <p:spPr>
          <a:xfrm>
            <a:off x="5805182" y="2389544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acSigmoid</a:t>
            </a:r>
          </a:p>
          <a:p>
            <a:r>
              <a:rPr lang="en-US" altLang="ko-KR" sz="1400"/>
              <a:t>abcSigmoid</a:t>
            </a: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9FC25-7CE7-4198-B1FA-3F3008E6C564}"/>
              </a:ext>
            </a:extLst>
          </p:cNvPr>
          <p:cNvSpPr txBox="1"/>
          <p:nvPr/>
        </p:nvSpPr>
        <p:spPr>
          <a:xfrm>
            <a:off x="82821" y="5300524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cSigmoid</a:t>
            </a:r>
          </a:p>
          <a:p>
            <a:r>
              <a:rPr lang="en-US" altLang="ko-KR" sz="1400"/>
              <a:t>bcSigmoid</a:t>
            </a:r>
            <a:endParaRPr lang="ko-KR" altLang="en-US" sz="14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51E59B-ADF8-47BE-8952-5A5EDD1B6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270" y="4722765"/>
            <a:ext cx="3725394" cy="1891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D65CD-AE30-4420-9043-51B2831F1060}"/>
                  </a:ext>
                </a:extLst>
              </p:cNvPr>
              <p:cNvSpPr txBox="1"/>
              <p:nvPr/>
            </p:nvSpPr>
            <p:spPr>
              <a:xfrm>
                <a:off x="8494015" y="4381021"/>
                <a:ext cx="7259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𝑎𝑛h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D65CD-AE30-4420-9043-51B2831F1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015" y="4381021"/>
                <a:ext cx="725904" cy="215444"/>
              </a:xfrm>
              <a:prstGeom prst="rect">
                <a:avLst/>
              </a:prstGeom>
              <a:blipFill>
                <a:blip r:embed="rId9"/>
                <a:stretch>
                  <a:fillRect l="-3361" r="-6723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0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6A46F8-8C49-4258-8045-442C3418659D}"/>
              </a:ext>
            </a:extLst>
          </p:cNvPr>
          <p:cNvSpPr txBox="1"/>
          <p:nvPr/>
        </p:nvSpPr>
        <p:spPr>
          <a:xfrm>
            <a:off x="444617" y="352338"/>
            <a:ext cx="434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 Sigmoid (5</a:t>
            </a:r>
            <a:r>
              <a:rPr lang="ko-KR" altLang="en-US"/>
              <a:t>회 실험 </a:t>
            </a:r>
            <a:r>
              <a:rPr lang="en-US" altLang="ko-KR"/>
              <a:t>mean, std)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F3AC17-F56E-4E98-BF28-2131B17B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4" y="992743"/>
            <a:ext cx="3361975" cy="27120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524018-F1A9-4778-A97F-BB7AEC15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21" y="973644"/>
            <a:ext cx="3476041" cy="2750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D7F72B-5F5B-41E5-A70E-195312CD3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894" y="1040980"/>
            <a:ext cx="3393279" cy="2705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8DAE5A-F055-4F67-912C-30CF6BA22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11" y="3968044"/>
            <a:ext cx="3444209" cy="27630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EABC2D-F055-4FFE-9784-A4A53897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253" y="4025341"/>
            <a:ext cx="3412378" cy="27057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DDB71-3D85-4876-AF25-59CEF0777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617" y="3993509"/>
            <a:ext cx="3456942" cy="271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6A46F8-8C49-4258-8045-442C3418659D}"/>
              </a:ext>
            </a:extLst>
          </p:cNvPr>
          <p:cNvSpPr txBox="1"/>
          <p:nvPr/>
        </p:nvSpPr>
        <p:spPr>
          <a:xfrm>
            <a:off x="444617" y="352338"/>
            <a:ext cx="401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 ReLU (5</a:t>
            </a:r>
            <a:r>
              <a:rPr lang="ko-KR" altLang="en-US"/>
              <a:t>회 실험 </a:t>
            </a:r>
            <a:r>
              <a:rPr lang="en-US" altLang="ko-KR"/>
              <a:t>mean, std)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478FB2-4719-44EB-8EA4-4C532B8C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30" y="1007490"/>
            <a:ext cx="3294646" cy="2551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7A4C29-3F38-499F-9ACB-6C2519E0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22" y="1007490"/>
            <a:ext cx="3349253" cy="25908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8E01C9-65BB-4CCC-BC62-44F9C3C2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187" y="990514"/>
            <a:ext cx="3276443" cy="2609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1E472E-BE5E-4A1B-A62D-6CC4A5B27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30" y="3816767"/>
            <a:ext cx="3294646" cy="25908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A53127-4CB1-42BC-B904-9090DDE5B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735" y="3884127"/>
            <a:ext cx="3258240" cy="25968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5ECA6D-5C96-4783-8F2D-748854BE0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816" y="3841654"/>
            <a:ext cx="3258241" cy="26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3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695319-7B91-418A-8054-45D7288F6F80}"/>
              </a:ext>
            </a:extLst>
          </p:cNvPr>
          <p:cNvSpPr txBox="1"/>
          <p:nvPr/>
        </p:nvSpPr>
        <p:spPr>
          <a:xfrm>
            <a:off x="109056" y="352337"/>
            <a:ext cx="491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경우</a:t>
            </a:r>
            <a:r>
              <a:rPr lang="en-US" altLang="ko-KR"/>
              <a:t>, a=1 b=0 c=0.01 </a:t>
            </a:r>
            <a:r>
              <a:rPr lang="ko-KR" altLang="en-US"/>
              <a:t>초기화</a:t>
            </a:r>
            <a:endParaRPr lang="en-US" altLang="ko-KR"/>
          </a:p>
          <a:p>
            <a:r>
              <a:rPr lang="en-US" altLang="ko-KR"/>
              <a:t>Sigmoid</a:t>
            </a:r>
            <a:r>
              <a:rPr lang="ko-KR" altLang="en-US"/>
              <a:t>의 경우</a:t>
            </a:r>
            <a:r>
              <a:rPr lang="en-US" altLang="ko-KR"/>
              <a:t>, a=4or2, c=4or2, b=0 </a:t>
            </a:r>
            <a:r>
              <a:rPr lang="ko-KR" altLang="en-US"/>
              <a:t>초기화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0E1DE-1474-41DB-830C-A5EB697F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5" y="1323975"/>
            <a:ext cx="4724759" cy="358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24D5EA-BD1E-483D-A9B5-020E5867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45" y="352337"/>
            <a:ext cx="4648322" cy="3586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890695-ED6F-45EF-97A6-26C2876C1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745" y="4810213"/>
            <a:ext cx="2619375" cy="1695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CD1E5-3AB1-447C-A461-207BB906D34E}"/>
              </a:ext>
            </a:extLst>
          </p:cNvPr>
          <p:cNvSpPr txBox="1"/>
          <p:nvPr/>
        </p:nvSpPr>
        <p:spPr>
          <a:xfrm>
            <a:off x="5510745" y="4328719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최고 </a:t>
            </a:r>
            <a:r>
              <a:rPr lang="en-US" altLang="ko-KR"/>
              <a:t>test acc</a:t>
            </a:r>
          </a:p>
        </p:txBody>
      </p:sp>
    </p:spTree>
    <p:extLst>
      <p:ext uri="{BB962C8B-B14F-4D97-AF65-F5344CB8AC3E}">
        <p14:creationId xmlns:p14="http://schemas.microsoft.com/office/powerpoint/2010/main" val="3140948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445F8-3613-4FD2-BF9D-0040330960DD}"/>
              </a:ext>
            </a:extLst>
          </p:cNvPr>
          <p:cNvSpPr txBox="1"/>
          <p:nvPr/>
        </p:nvSpPr>
        <p:spPr>
          <a:xfrm>
            <a:off x="167780" y="302003"/>
            <a:ext cx="1392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VGG 11 Model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C5879C-997C-488D-A068-BD961D47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4" y="543580"/>
            <a:ext cx="5172075" cy="414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BC29D-F551-41E7-B28F-2AB7B0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3580"/>
            <a:ext cx="51911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8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5AD1D5-0758-44A7-AFF4-CDF2D454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3" y="1928900"/>
            <a:ext cx="5486400" cy="412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E8755-14A5-4F05-820B-0DE0CC92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49" y="1909850"/>
            <a:ext cx="5362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1FC32-7AFD-4EF7-806D-B703632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0E61C-84EB-49A1-BFD0-C4A00320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7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05A980-DC28-4B36-8BC2-1542FABF41EB}"/>
              </a:ext>
            </a:extLst>
          </p:cNvPr>
          <p:cNvSpPr txBox="1"/>
          <p:nvPr/>
        </p:nvSpPr>
        <p:spPr>
          <a:xfrm>
            <a:off x="201335" y="360727"/>
            <a:ext cx="402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ResNet32(a,ab,ac,abc) </a:t>
            </a:r>
            <a:r>
              <a:rPr lang="ko-KR" altLang="en-US"/>
              <a:t>초기화 </a:t>
            </a:r>
            <a:r>
              <a:rPr lang="en-US" altLang="ko-KR"/>
              <a:t>a (3,6) 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945376-32CD-4E16-B50C-FE58D7BB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4" y="924711"/>
            <a:ext cx="3436816" cy="27444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7E4A0-5300-495F-B9CA-516F14FF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01" y="965625"/>
            <a:ext cx="3399048" cy="2662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2BCF9A-201C-427A-AF54-21F14D52B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4" y="3669128"/>
            <a:ext cx="3424226" cy="27003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65DBBC-EF0B-4FA5-BBDC-24AA95B7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201" y="3834685"/>
            <a:ext cx="3436816" cy="26625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9B8D87-C4C3-4DC7-B5B5-007278FB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748" y="1006540"/>
            <a:ext cx="3418863" cy="26625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D8DD77-6008-4B85-B16D-E81F926B2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748" y="3834685"/>
            <a:ext cx="3399048" cy="27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69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FEFC7D-ECD8-4CC0-8310-95F969F8A59F}"/>
              </a:ext>
            </a:extLst>
          </p:cNvPr>
          <p:cNvSpPr txBox="1"/>
          <p:nvPr/>
        </p:nvSpPr>
        <p:spPr>
          <a:xfrm>
            <a:off x="595618" y="931178"/>
            <a:ext cx="83920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ResNet : 1. Vanishing gradient problem</a:t>
            </a:r>
          </a:p>
          <a:p>
            <a:r>
              <a:rPr lang="en-US" altLang="ko-KR" sz="1200"/>
              <a:t>	2. Exploding gradient problem</a:t>
            </a:r>
          </a:p>
          <a:p>
            <a:r>
              <a:rPr lang="en-US" altLang="ko-KR" sz="1200"/>
              <a:t>	3. Degradation problem(</a:t>
            </a:r>
            <a:r>
              <a:rPr lang="ko-KR" altLang="en-US" sz="1200"/>
              <a:t>손실함수가 복잡하다는 말</a:t>
            </a:r>
            <a:r>
              <a:rPr lang="en-US" altLang="ko-KR" sz="1200"/>
              <a:t>)</a:t>
            </a:r>
          </a:p>
          <a:p>
            <a:endParaRPr lang="en-US" altLang="ko-KR" sz="1200"/>
          </a:p>
          <a:p>
            <a:r>
              <a:rPr lang="en-US" altLang="ko-KR" sz="1200"/>
              <a:t>ResNet</a:t>
            </a:r>
            <a:r>
              <a:rPr lang="ko-KR" altLang="en-US" sz="1200"/>
              <a:t>은 </a:t>
            </a:r>
            <a:r>
              <a:rPr lang="en-US" altLang="ko-KR" sz="1200"/>
              <a:t>degradation </a:t>
            </a:r>
            <a:r>
              <a:rPr lang="ko-KR" altLang="en-US" sz="1200"/>
              <a:t>문제에 초점을 맞추어 </a:t>
            </a:r>
            <a:r>
              <a:rPr lang="en-US" altLang="ko-KR" sz="1200"/>
              <a:t>Identity mappin</a:t>
            </a:r>
            <a:r>
              <a:rPr lang="ko-KR" altLang="en-US" sz="1200"/>
              <a:t>이 가능한 </a:t>
            </a:r>
            <a:r>
              <a:rPr lang="en-US" altLang="ko-KR" sz="1200"/>
              <a:t>network</a:t>
            </a:r>
            <a:r>
              <a:rPr lang="ko-KR" altLang="en-US" sz="1200"/>
              <a:t>를 제시함</a:t>
            </a:r>
            <a:r>
              <a:rPr lang="en-US" altLang="ko-KR" sz="1200"/>
              <a:t>(Why?) </a:t>
            </a:r>
          </a:p>
          <a:p>
            <a:endParaRPr lang="en-US" altLang="ko-KR" sz="1200"/>
          </a:p>
          <a:p>
            <a:r>
              <a:rPr lang="ko-KR" altLang="en-US" sz="1200"/>
              <a:t>얘네 주장</a:t>
            </a:r>
            <a:r>
              <a:rPr lang="en-US" altLang="ko-KR" sz="1200"/>
              <a:t>: </a:t>
            </a:r>
          </a:p>
          <a:p>
            <a:pPr marL="228600" indent="-228600">
              <a:buAutoNum type="arabicPeriod"/>
            </a:pPr>
            <a:r>
              <a:rPr lang="en-US" altLang="ko-KR" sz="1200"/>
              <a:t>50</a:t>
            </a:r>
            <a:r>
              <a:rPr lang="ko-KR" altLang="en-US" sz="1200"/>
              <a:t>층과 </a:t>
            </a:r>
            <a:r>
              <a:rPr lang="en-US" altLang="ko-KR" sz="1200"/>
              <a:t>30</a:t>
            </a:r>
            <a:r>
              <a:rPr lang="ko-KR" altLang="en-US" sz="1200"/>
              <a:t>층의 </a:t>
            </a:r>
            <a:r>
              <a:rPr lang="en-US" altLang="ko-KR" sz="1200"/>
              <a:t>train loss</a:t>
            </a:r>
            <a:r>
              <a:rPr lang="ko-KR" altLang="en-US" sz="1200"/>
              <a:t>를 보면 </a:t>
            </a:r>
            <a:r>
              <a:rPr lang="en-US" altLang="ko-KR" sz="1200"/>
              <a:t>30</a:t>
            </a:r>
            <a:r>
              <a:rPr lang="ko-KR" altLang="en-US" sz="1200"/>
              <a:t>층의 </a:t>
            </a:r>
            <a:r>
              <a:rPr lang="en-US" altLang="ko-KR" sz="1200"/>
              <a:t>loss</a:t>
            </a:r>
            <a:r>
              <a:rPr lang="ko-KR" altLang="en-US" sz="1200"/>
              <a:t>가 낮은 것을 관찰</a:t>
            </a:r>
            <a:endParaRPr lang="en-US" altLang="ko-KR" sz="1200"/>
          </a:p>
          <a:p>
            <a:pPr marL="228600" indent="-228600">
              <a:buAutoNum type="arabicPeriod"/>
            </a:pPr>
            <a:r>
              <a:rPr lang="ko-KR" altLang="en-US" sz="1200"/>
              <a:t>만약 </a:t>
            </a:r>
            <a:r>
              <a:rPr lang="en-US" altLang="ko-KR" sz="1200"/>
              <a:t>A </a:t>
            </a:r>
            <a:r>
              <a:rPr lang="ko-KR" altLang="en-US" sz="1200"/>
              <a:t>네트워크로 풀 수 있는 문제인데 </a:t>
            </a:r>
            <a:r>
              <a:rPr lang="en-US" altLang="ko-KR" sz="1200"/>
              <a:t>A + B </a:t>
            </a:r>
            <a:r>
              <a:rPr lang="ko-KR" altLang="en-US" sz="1200"/>
              <a:t>만큼의 추가된 네트워크를 사용한다면 </a:t>
            </a:r>
            <a:r>
              <a:rPr lang="en-US" altLang="ko-KR" sz="1200"/>
              <a:t>B</a:t>
            </a:r>
            <a:r>
              <a:rPr lang="ko-KR" altLang="en-US" sz="1200"/>
              <a:t>가 </a:t>
            </a:r>
            <a:r>
              <a:rPr lang="en-US" altLang="ko-KR" sz="1200"/>
              <a:t>Identity </a:t>
            </a:r>
            <a:r>
              <a:rPr lang="ko-KR" altLang="en-US" sz="1200"/>
              <a:t>역할을 해주면됨</a:t>
            </a:r>
            <a:r>
              <a:rPr lang="en-US" altLang="ko-KR" sz="1200"/>
              <a:t>.</a:t>
            </a:r>
          </a:p>
          <a:p>
            <a:pPr marL="228600" indent="-228600">
              <a:buAutoNum type="arabicPeriod"/>
            </a:pPr>
            <a:endParaRPr lang="en-US" altLang="ko-KR" sz="1200"/>
          </a:p>
          <a:p>
            <a:endParaRPr lang="en-US" altLang="ko-KR" sz="1200"/>
          </a:p>
          <a:p>
            <a:r>
              <a:rPr lang="ko-KR" altLang="en-US" sz="1200"/>
              <a:t>해줬어야 하는 말들</a:t>
            </a:r>
            <a:r>
              <a:rPr lang="en-US" altLang="ko-KR" sz="1200"/>
              <a:t>:</a:t>
            </a:r>
          </a:p>
          <a:p>
            <a:r>
              <a:rPr lang="en-US" altLang="ko-KR" sz="1200"/>
              <a:t>1. </a:t>
            </a:r>
            <a:r>
              <a:rPr lang="ko-KR" altLang="en-US" sz="1200"/>
              <a:t>그럼 </a:t>
            </a:r>
            <a:r>
              <a:rPr lang="en-US" altLang="ko-KR" sz="1200"/>
              <a:t>Identity mapping</a:t>
            </a:r>
            <a:r>
              <a:rPr lang="ko-KR" altLang="en-US" sz="1200"/>
              <a:t>이 </a:t>
            </a:r>
            <a:r>
              <a:rPr lang="en-US" altLang="ko-KR" sz="1200"/>
              <a:t>loss function</a:t>
            </a:r>
            <a:r>
              <a:rPr lang="ko-KR" altLang="en-US" sz="1200"/>
              <a:t>의 모양을 덜 복잡하게 만들어준다든가</a:t>
            </a:r>
            <a:endParaRPr lang="en-US" altLang="ko-KR" sz="1200"/>
          </a:p>
          <a:p>
            <a:r>
              <a:rPr lang="en-US" altLang="ko-KR" sz="1200"/>
              <a:t>2. Dataset</a:t>
            </a:r>
            <a:r>
              <a:rPr lang="ko-KR" altLang="en-US" sz="1200"/>
              <a:t> 의 복잡도가 네트워크의 복잡도 보다 덜한다든가를 최소한 얘기해줘야 하지 않았나</a:t>
            </a:r>
            <a:r>
              <a:rPr lang="en-US" altLang="ko-KR" sz="1200"/>
              <a:t>?</a:t>
            </a:r>
          </a:p>
          <a:p>
            <a:r>
              <a:rPr lang="en-US" altLang="ko-KR" sz="1200"/>
              <a:t>3. </a:t>
            </a:r>
            <a:r>
              <a:rPr lang="ko-KR" altLang="en-US" sz="1200"/>
              <a:t>왜 </a:t>
            </a:r>
            <a:r>
              <a:rPr lang="en-US" altLang="ko-KR" sz="1200"/>
              <a:t>Identity mapping</a:t>
            </a:r>
            <a:r>
              <a:rPr lang="ko-KR" altLang="en-US" sz="1200"/>
              <a:t>이 정보를 유지한다는 말과 같은 것이냐</a:t>
            </a:r>
            <a:r>
              <a:rPr lang="en-US" altLang="ko-KR" sz="1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5438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7944-9107-4E61-9D80-449CCD24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E34A7-D5B5-492B-A527-3B909104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027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2426F4-8D3E-4E17-8A6D-4CC15D56537E}"/>
              </a:ext>
            </a:extLst>
          </p:cNvPr>
          <p:cNvSpPr txBox="1"/>
          <p:nvPr/>
        </p:nvSpPr>
        <p:spPr>
          <a:xfrm>
            <a:off x="1556488" y="166327"/>
            <a:ext cx="87190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/>
              <a:t>2021 / 09 / 04 </a:t>
            </a:r>
            <a:r>
              <a:rPr lang="ko-KR" altLang="en-US" sz="2600"/>
              <a:t>파라메트릭 </a:t>
            </a:r>
            <a:r>
              <a:rPr lang="en-US" altLang="ko-KR" sz="2600"/>
              <a:t>ABC </a:t>
            </a:r>
            <a:r>
              <a:rPr lang="ko-KR" altLang="en-US" sz="2600"/>
              <a:t>선형 초기값에 대한 실험</a:t>
            </a:r>
            <a:endParaRPr lang="en-US" altLang="ko-KR" sz="2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00E2EF-B742-4D36-8FCD-02CE2EB3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88" y="939742"/>
            <a:ext cx="3503544" cy="2489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1CA27-CB1A-4B89-8061-C0303648A1B9}"/>
                  </a:ext>
                </a:extLst>
              </p:cNvPr>
              <p:cNvSpPr txBox="1"/>
              <p:nvPr/>
            </p:nvSpPr>
            <p:spPr>
              <a:xfrm>
                <a:off x="3600129" y="933985"/>
                <a:ext cx="621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1CA27-CB1A-4B89-8061-C0303648A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29" y="933985"/>
                <a:ext cx="621131" cy="276999"/>
              </a:xfrm>
              <a:prstGeom prst="rect">
                <a:avLst/>
              </a:prstGeom>
              <a:blipFill>
                <a:blip r:embed="rId3"/>
                <a:stretch>
                  <a:fillRect l="-2970" r="-6931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56AD3-96E7-4ECC-8B78-157ADFE1242A}"/>
                  </a:ext>
                </a:extLst>
              </p:cNvPr>
              <p:cNvSpPr txBox="1"/>
              <p:nvPr/>
            </p:nvSpPr>
            <p:spPr>
              <a:xfrm>
                <a:off x="820719" y="2341232"/>
                <a:ext cx="1654235" cy="376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56AD3-96E7-4ECC-8B78-157ADFE12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19" y="2341232"/>
                <a:ext cx="1654235" cy="376129"/>
              </a:xfrm>
              <a:prstGeom prst="rect">
                <a:avLst/>
              </a:prstGeom>
              <a:blipFill>
                <a:blip r:embed="rId4"/>
                <a:stretch>
                  <a:fillRect l="-738" r="-1107"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61F6DC-185C-404C-8018-EE1191EA77D8}"/>
                  </a:ext>
                </a:extLst>
              </p:cNvPr>
              <p:cNvSpPr txBox="1"/>
              <p:nvPr/>
            </p:nvSpPr>
            <p:spPr>
              <a:xfrm>
                <a:off x="3354548" y="2594236"/>
                <a:ext cx="20018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=12.8,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 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=0.32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61F6DC-185C-404C-8018-EE1191EA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548" y="2594236"/>
                <a:ext cx="2001895" cy="215444"/>
              </a:xfrm>
              <a:prstGeom prst="rect">
                <a:avLst/>
              </a:prstGeom>
              <a:blipFill>
                <a:blip r:embed="rId5"/>
                <a:stretch>
                  <a:fillRect r="-608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ACC42FC-705B-4A92-890B-37B9107F310F}"/>
              </a:ext>
            </a:extLst>
          </p:cNvPr>
          <p:cNvCxnSpPr/>
          <p:nvPr/>
        </p:nvCxnSpPr>
        <p:spPr>
          <a:xfrm>
            <a:off x="6339140" y="1778414"/>
            <a:ext cx="1325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F69FB8-DC31-47A1-BE69-CCC366C07ADE}"/>
              </a:ext>
            </a:extLst>
          </p:cNvPr>
          <p:cNvCxnSpPr>
            <a:cxnSpLocks/>
          </p:cNvCxnSpPr>
          <p:nvPr/>
        </p:nvCxnSpPr>
        <p:spPr>
          <a:xfrm flipV="1">
            <a:off x="7664601" y="847236"/>
            <a:ext cx="637563" cy="931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539EC46-AEF9-4E13-B5AC-26423760495F}"/>
              </a:ext>
            </a:extLst>
          </p:cNvPr>
          <p:cNvCxnSpPr>
            <a:cxnSpLocks/>
          </p:cNvCxnSpPr>
          <p:nvPr/>
        </p:nvCxnSpPr>
        <p:spPr>
          <a:xfrm flipV="1">
            <a:off x="6635551" y="847236"/>
            <a:ext cx="1666613" cy="24160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44AE67-91FC-4575-8F81-CB6B66E663AF}"/>
                  </a:ext>
                </a:extLst>
              </p:cNvPr>
              <p:cNvSpPr txBox="1"/>
              <p:nvPr/>
            </p:nvSpPr>
            <p:spPr>
              <a:xfrm>
                <a:off x="8411221" y="939742"/>
                <a:ext cx="1084784" cy="48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44AE67-91FC-4575-8F81-CB6B66E66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221" y="939742"/>
                <a:ext cx="1084784" cy="480581"/>
              </a:xfrm>
              <a:prstGeom prst="rect">
                <a:avLst/>
              </a:prstGeom>
              <a:blipFill>
                <a:blip r:embed="rId6"/>
                <a:stretch>
                  <a:fillRect l="-49438" t="-222785" r="-44382" b="-325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1FAF64-2AEB-4C6C-85A8-CD14F2F7C2E3}"/>
                  </a:ext>
                </a:extLst>
              </p:cNvPr>
              <p:cNvSpPr txBox="1"/>
              <p:nvPr/>
            </p:nvSpPr>
            <p:spPr>
              <a:xfrm>
                <a:off x="7468857" y="2290680"/>
                <a:ext cx="1650580" cy="48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1FAF64-2AEB-4C6C-85A8-CD14F2F7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57" y="2290680"/>
                <a:ext cx="1650580" cy="480581"/>
              </a:xfrm>
              <a:prstGeom prst="rect">
                <a:avLst/>
              </a:prstGeom>
              <a:blipFill>
                <a:blip r:embed="rId7"/>
                <a:stretch>
                  <a:fillRect l="-32103" t="-224051" r="-1476" b="-324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75FF84-8807-4EF2-BEDE-8C6B0DD2ACB0}"/>
                  </a:ext>
                </a:extLst>
              </p:cNvPr>
              <p:cNvSpPr txBox="1"/>
              <p:nvPr/>
            </p:nvSpPr>
            <p:spPr>
              <a:xfrm>
                <a:off x="9322451" y="2378792"/>
                <a:ext cx="1490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75FF84-8807-4EF2-BEDE-8C6B0DD2A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451" y="2378792"/>
                <a:ext cx="1490536" cy="215444"/>
              </a:xfrm>
              <a:prstGeom prst="rect">
                <a:avLst/>
              </a:prstGeom>
              <a:blipFill>
                <a:blip r:embed="rId8"/>
                <a:stretch>
                  <a:fillRect l="-408" r="-122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A229F8C-858A-4D93-A29C-66D125A308F2}"/>
              </a:ext>
            </a:extLst>
          </p:cNvPr>
          <p:cNvSpPr txBox="1"/>
          <p:nvPr/>
        </p:nvSpPr>
        <p:spPr>
          <a:xfrm>
            <a:off x="2717194" y="343088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Sigmoid </a:t>
            </a:r>
            <a:r>
              <a:rPr lang="ko-KR" altLang="en-US" sz="1400"/>
              <a:t>계열</a:t>
            </a:r>
            <a:endParaRPr lang="en-US" altLang="ko-KR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0E217-448A-449F-97B3-3E6D5829F0A7}"/>
              </a:ext>
            </a:extLst>
          </p:cNvPr>
          <p:cNvSpPr txBox="1"/>
          <p:nvPr/>
        </p:nvSpPr>
        <p:spPr>
          <a:xfrm>
            <a:off x="7213693" y="3317213"/>
            <a:ext cx="101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ReLU </a:t>
            </a:r>
            <a:r>
              <a:rPr lang="ko-KR" altLang="en-US" sz="1400"/>
              <a:t>계열</a:t>
            </a:r>
            <a:endParaRPr lang="en-US" altLang="ko-KR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8D833-1546-4A91-B209-F0445C4DD789}"/>
              </a:ext>
            </a:extLst>
          </p:cNvPr>
          <p:cNvSpPr txBox="1"/>
          <p:nvPr/>
        </p:nvSpPr>
        <p:spPr>
          <a:xfrm>
            <a:off x="1777627" y="4192932"/>
            <a:ext cx="83904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선형 초기값에 대한 이유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pPr marL="342900" indent="-342900">
              <a:buAutoNum type="arabicPeriod"/>
            </a:pPr>
            <a:r>
              <a:rPr lang="ko-KR" altLang="en-US" sz="1400"/>
              <a:t>초기값을 여러가지 방법으로 주었을 때</a:t>
            </a:r>
            <a:r>
              <a:rPr lang="en-US" altLang="ko-KR" sz="1400"/>
              <a:t>, </a:t>
            </a:r>
            <a:r>
              <a:rPr lang="ko-KR" altLang="en-US" sz="1400"/>
              <a:t>실험을 통해 유의미하게 다른 </a:t>
            </a:r>
            <a:r>
              <a:rPr lang="en-US" altLang="ko-KR" sz="1400"/>
              <a:t>loss</a:t>
            </a:r>
            <a:r>
              <a:rPr lang="ko-KR" altLang="en-US" sz="1400"/>
              <a:t>값에 도달함을 관찰함</a:t>
            </a:r>
            <a:r>
              <a:rPr lang="en-US" altLang="ko-KR" sz="140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/>
              <a:t>앞선 실험들에서 파라메트릭의 효율이 오히려 떨어져 보이는 결과 관측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ko-KR" altLang="en-US" sz="1400"/>
              <a:t>항등함수의 미분은 </a:t>
            </a:r>
            <a:r>
              <a:rPr lang="en-US" altLang="ko-KR" sz="1400"/>
              <a:t>1</a:t>
            </a:r>
            <a:r>
              <a:rPr lang="ko-KR" altLang="en-US" sz="1400"/>
              <a:t>이므로 활성함수에 의해 발생할 수 있는 기울기 소실</a:t>
            </a:r>
            <a:r>
              <a:rPr lang="en-US" altLang="ko-KR" sz="1400"/>
              <a:t>,</a:t>
            </a:r>
            <a:r>
              <a:rPr lang="ko-KR" altLang="en-US" sz="1400"/>
              <a:t>폭발을 방지할 수 있음</a:t>
            </a:r>
            <a:r>
              <a:rPr lang="en-US" altLang="ko-KR" sz="140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/>
              <a:t>파라메트릭의 초기값을 적절히 변환하여 항등함수 형태로 학습을 시작할 수 있음</a:t>
            </a:r>
            <a:r>
              <a:rPr lang="en-US" altLang="ko-KR" sz="1400"/>
              <a:t>.(</a:t>
            </a:r>
            <a:r>
              <a:rPr lang="ko-KR" altLang="en-US" sz="1400"/>
              <a:t>위그림 예시</a:t>
            </a:r>
            <a:r>
              <a:rPr lang="en-US" altLang="ko-KR" sz="1400"/>
              <a:t>)</a:t>
            </a:r>
          </a:p>
          <a:p>
            <a:pPr marL="342900" indent="-342900">
              <a:buAutoNum type="arabicPeriod"/>
            </a:pPr>
            <a:r>
              <a:rPr lang="ko-KR" altLang="en-US" sz="1400"/>
              <a:t>추측</a:t>
            </a:r>
            <a:r>
              <a:rPr lang="en-US" altLang="ko-KR" sz="1400"/>
              <a:t>: </a:t>
            </a:r>
            <a:r>
              <a:rPr lang="ko-KR" altLang="en-US" sz="1400"/>
              <a:t>항등함수 형태에서 시작하는 손실함수의 형태는 보다 간단하다</a:t>
            </a:r>
            <a:r>
              <a:rPr lang="en-US" altLang="ko-KR" sz="1400"/>
              <a:t>?(</a:t>
            </a:r>
            <a:r>
              <a:rPr lang="ko-KR" altLang="en-US" sz="1400"/>
              <a:t>시각화 혹은 연구 찾아보기</a:t>
            </a:r>
            <a:r>
              <a:rPr lang="en-US" altLang="ko-KR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6509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E65B3E-0F40-4D84-A0FD-B8C426D9A6CE}"/>
              </a:ext>
            </a:extLst>
          </p:cNvPr>
          <p:cNvSpPr txBox="1"/>
          <p:nvPr/>
        </p:nvSpPr>
        <p:spPr>
          <a:xfrm>
            <a:off x="360726" y="19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실험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F59D0-C491-4BFD-9A59-02CF5C8AC093}"/>
              </a:ext>
            </a:extLst>
          </p:cNvPr>
          <p:cNvSpPr txBox="1"/>
          <p:nvPr/>
        </p:nvSpPr>
        <p:spPr>
          <a:xfrm>
            <a:off x="360726" y="964734"/>
            <a:ext cx="38854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데이터셋 </a:t>
            </a:r>
            <a:r>
              <a:rPr lang="en-US" altLang="ko-KR" sz="1400"/>
              <a:t>: CIFAR 10, CIFAR 100</a:t>
            </a:r>
          </a:p>
          <a:p>
            <a:endParaRPr lang="en-US" altLang="ko-KR" sz="1400"/>
          </a:p>
          <a:p>
            <a:r>
              <a:rPr lang="ko-KR" altLang="en-US" sz="1400"/>
              <a:t>모델 </a:t>
            </a:r>
            <a:r>
              <a:rPr lang="en-US" altLang="ko-KR" sz="1400"/>
              <a:t>: </a:t>
            </a:r>
            <a:r>
              <a:rPr lang="en-US" altLang="ko-KR" sz="1400">
                <a:hlinkClick r:id="rId2"/>
              </a:rPr>
              <a:t>https://github.com/geifmany/cifar-vgg</a:t>
            </a:r>
            <a:r>
              <a:rPr lang="en-US" altLang="ko-KR" sz="1400"/>
              <a:t> </a:t>
            </a:r>
          </a:p>
          <a:p>
            <a:endParaRPr lang="en-US" altLang="ko-KR" sz="1400"/>
          </a:p>
          <a:p>
            <a:r>
              <a:rPr lang="en-US" altLang="ko-KR" sz="1400"/>
              <a:t>Epoch 250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822557-7B43-4D96-A29E-E573FCEE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05" y="856420"/>
            <a:ext cx="5984259" cy="18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98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B92290-424E-400D-BE0C-8FD417AA1931}"/>
              </a:ext>
            </a:extLst>
          </p:cNvPr>
          <p:cNvSpPr txBox="1"/>
          <p:nvPr/>
        </p:nvSpPr>
        <p:spPr>
          <a:xfrm>
            <a:off x="1983437" y="889473"/>
            <a:ext cx="103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</a:t>
            </a:r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187E8A9-A0B9-4FB3-BB5A-118985274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85209"/>
              </p:ext>
            </p:extLst>
          </p:nvPr>
        </p:nvGraphicFramePr>
        <p:xfrm>
          <a:off x="1704829" y="889473"/>
          <a:ext cx="8128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331737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39102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45812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5051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72900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 loss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Test loss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 acc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Test acc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0.2374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0.4562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98.60%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93.73%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4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acReLU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0.2050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0.3960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97.59%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93.06%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5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abcReLU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0.2145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0.4097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97.35%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92.22%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4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9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Tanh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0.2563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0.4511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97.02%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92.36%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acSigmoid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0.2928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0.4138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94.96%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92.29%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6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abcSigmoid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0.2790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0.4009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95.40%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92.65%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260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C9D68E-2C8C-40FF-8E21-C075866E4E77}"/>
              </a:ext>
            </a:extLst>
          </p:cNvPr>
          <p:cNvSpPr txBox="1"/>
          <p:nvPr/>
        </p:nvSpPr>
        <p:spPr>
          <a:xfrm>
            <a:off x="568434" y="4806891"/>
            <a:ext cx="386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Test loss </a:t>
            </a:r>
            <a:r>
              <a:rPr lang="ko-KR" altLang="en-US" sz="1200" b="1">
                <a:solidFill>
                  <a:srgbClr val="FF0000"/>
                </a:solidFill>
              </a:rPr>
              <a:t>의 경우 파라메트릭이 유의미하게 좋은 결과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7B6354-B83F-4F74-81C7-872ACEE395A6}"/>
              </a:ext>
            </a:extLst>
          </p:cNvPr>
          <p:cNvSpPr/>
          <p:nvPr/>
        </p:nvSpPr>
        <p:spPr>
          <a:xfrm>
            <a:off x="5310231" y="1074139"/>
            <a:ext cx="956345" cy="290224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0558CFE-4CA4-4B1A-953A-5D8EC12FD9A4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 flipH="1">
            <a:off x="2502874" y="3976382"/>
            <a:ext cx="3285530" cy="830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56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5260AE-C709-4EAD-AA81-C300219D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1" y="868207"/>
            <a:ext cx="3604260" cy="2812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8A800-FE09-4997-AB97-04160B3D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" y="3813698"/>
            <a:ext cx="3661470" cy="2784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A802DF-1B55-4A7D-81DC-437976F50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73" y="763267"/>
            <a:ext cx="3686897" cy="2841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7A5BD1-1C2B-42A7-9E8F-689F3DF98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1" y="3761267"/>
            <a:ext cx="3604260" cy="2803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063CEE-E1E5-4540-A7B1-11CC17A36BF4}"/>
              </a:ext>
            </a:extLst>
          </p:cNvPr>
          <p:cNvSpPr txBox="1"/>
          <p:nvPr/>
        </p:nvSpPr>
        <p:spPr>
          <a:xfrm>
            <a:off x="192947" y="260059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2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E0482D-550B-40A8-B304-5FFBB69E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" y="1174327"/>
            <a:ext cx="4608353" cy="3576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F64713-0E42-4C0F-BF64-2734A41B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55" y="156531"/>
            <a:ext cx="4178242" cy="32724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623474-9FC4-429A-8AF4-D6A69DF80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55" y="4750601"/>
            <a:ext cx="2409825" cy="1495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F4E0C-695B-4A24-9AF7-8ED6D5D5D0BA}"/>
              </a:ext>
            </a:extLst>
          </p:cNvPr>
          <p:cNvSpPr txBox="1"/>
          <p:nvPr/>
        </p:nvSpPr>
        <p:spPr>
          <a:xfrm>
            <a:off x="5510745" y="4328719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최고 </a:t>
            </a:r>
            <a:r>
              <a:rPr lang="en-US" altLang="ko-KR"/>
              <a:t>test acc</a:t>
            </a:r>
          </a:p>
        </p:txBody>
      </p:sp>
    </p:spTree>
    <p:extLst>
      <p:ext uri="{BB962C8B-B14F-4D97-AF65-F5344CB8AC3E}">
        <p14:creationId xmlns:p14="http://schemas.microsoft.com/office/powerpoint/2010/main" val="2247252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C29CCA-3237-4535-802F-9A8248B6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67" y="1306581"/>
            <a:ext cx="3381921" cy="2657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375DDB-61E8-47F5-8496-78A71CEE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67" y="3964232"/>
            <a:ext cx="3310093" cy="2633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87C009-07B6-4D96-AF10-8F03BBD5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246" y="1122857"/>
            <a:ext cx="3405864" cy="2687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F5E055-1371-46A3-96A0-6A8E77C46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228" y="3937296"/>
            <a:ext cx="3363964" cy="2687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F6637C-7D44-4D8A-92D3-5C3329EADFE9}"/>
              </a:ext>
            </a:extLst>
          </p:cNvPr>
          <p:cNvSpPr txBox="1"/>
          <p:nvPr/>
        </p:nvSpPr>
        <p:spPr>
          <a:xfrm>
            <a:off x="192947" y="26005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Sigmoid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57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AAB67-EE4E-4C4B-993D-85DC0EE6FD0B}"/>
              </a:ext>
            </a:extLst>
          </p:cNvPr>
          <p:cNvSpPr txBox="1"/>
          <p:nvPr/>
        </p:nvSpPr>
        <p:spPr>
          <a:xfrm>
            <a:off x="1975048" y="889473"/>
            <a:ext cx="116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CIFAR100</a:t>
            </a:r>
            <a:endParaRPr lang="ko-KR" altLang="en-US"/>
          </a:p>
        </p:txBody>
      </p:sp>
      <p:graphicFrame>
        <p:nvGraphicFramePr>
          <p:cNvPr id="5" name="표 10">
            <a:extLst>
              <a:ext uri="{FF2B5EF4-FFF2-40B4-BE49-F238E27FC236}">
                <a16:creationId xmlns:a16="http://schemas.microsoft.com/office/drawing/2014/main" id="{BF12F734-191D-4326-936A-52E405E2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27238"/>
              </p:ext>
            </p:extLst>
          </p:nvPr>
        </p:nvGraphicFramePr>
        <p:xfrm>
          <a:off x="1704829" y="889473"/>
          <a:ext cx="8128000" cy="2973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331737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039102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45812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45051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72900115"/>
                    </a:ext>
                  </a:extLst>
                </a:gridCol>
              </a:tblGrid>
              <a:tr h="3772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 loss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Test loss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Train acc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Test acc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0.8054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2.0373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92.53%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69.9%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4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acReLU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0.9407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1.7510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81.5%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66.69%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5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abcReLU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0.9224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1.7875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82.13%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66.61%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4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69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Tanh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0.9495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1.9766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84.39%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65.22%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acSigmoid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1.1171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1.7527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77.14%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66.05%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6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abcSigmoid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1.1446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1.7104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75.9%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66.12%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2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317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F063CEE-E1E5-4540-A7B1-11CC17A36BF4}"/>
              </a:ext>
            </a:extLst>
          </p:cNvPr>
          <p:cNvSpPr txBox="1"/>
          <p:nvPr/>
        </p:nvSpPr>
        <p:spPr>
          <a:xfrm>
            <a:off x="192947" y="260059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ReLU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71A42-D965-4419-AB39-14EEC3FD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2" y="897944"/>
            <a:ext cx="3644828" cy="2923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4312C-E4DC-4A78-91A1-5491C9B1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4" y="3914356"/>
            <a:ext cx="3710976" cy="29436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F146D1-769B-4B50-9895-BCD44622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061" y="776419"/>
            <a:ext cx="3664671" cy="2950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49954-4058-40EC-8AEE-040BC17CC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61" y="3821744"/>
            <a:ext cx="3717591" cy="28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42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BF6637C-7D44-4D8A-92D3-5C3329EADFE9}"/>
              </a:ext>
            </a:extLst>
          </p:cNvPr>
          <p:cNvSpPr txBox="1"/>
          <p:nvPr/>
        </p:nvSpPr>
        <p:spPr>
          <a:xfrm>
            <a:off x="192947" y="26005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Sigmoid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C08AB-6E53-4271-B059-0528D4FF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8" y="750719"/>
            <a:ext cx="3606627" cy="2854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2F207-ED2D-4570-B8EF-75CD73D47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33" y="3726212"/>
            <a:ext cx="3535272" cy="28930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950EE4-10BB-40AE-B424-062D51B6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96" y="731258"/>
            <a:ext cx="3626087" cy="28930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B1C6BB-2D35-42FC-87EB-A5EC14A10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696" y="3726212"/>
            <a:ext cx="3671494" cy="28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42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92AB8-EAFF-408B-B000-3999A16F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D6A63-3D97-4975-A4A4-3E54FE95E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23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FF9EB-965C-4EA6-97FB-75447E0D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30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/>
              <a:t>Network architecture </a:t>
            </a:r>
            <a:r>
              <a:rPr lang="ko-KR" altLang="en-US" sz="3000"/>
              <a:t>실험</a:t>
            </a:r>
          </a:p>
        </p:txBody>
      </p:sp>
    </p:spTree>
    <p:extLst>
      <p:ext uri="{BB962C8B-B14F-4D97-AF65-F5344CB8AC3E}">
        <p14:creationId xmlns:p14="http://schemas.microsoft.com/office/powerpoint/2010/main" val="35904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49603-7465-4336-839B-B623E3C128ED}"/>
              </a:ext>
            </a:extLst>
          </p:cNvPr>
          <p:cNvSpPr txBox="1"/>
          <p:nvPr/>
        </p:nvSpPr>
        <p:spPr>
          <a:xfrm>
            <a:off x="436228" y="36911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Conv1 ( 3 x 3 x 32 )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22DF8-0865-4EA6-B18A-D604985C9602}"/>
              </a:ext>
            </a:extLst>
          </p:cNvPr>
          <p:cNvSpPr txBox="1"/>
          <p:nvPr/>
        </p:nvSpPr>
        <p:spPr>
          <a:xfrm>
            <a:off x="436228" y="73844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Conv2 ( 3 x 3 x 32 )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C8A8-1629-4DB2-9B6C-AFCDBE230D0F}"/>
              </a:ext>
            </a:extLst>
          </p:cNvPr>
          <p:cNvSpPr txBox="1"/>
          <p:nvPr/>
        </p:nvSpPr>
        <p:spPr>
          <a:xfrm>
            <a:off x="436228" y="109993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E19FC-B04D-48D6-9695-FF239D3AB1A2}"/>
              </a:ext>
            </a:extLst>
          </p:cNvPr>
          <p:cNvSpPr txBox="1"/>
          <p:nvPr/>
        </p:nvSpPr>
        <p:spPr>
          <a:xfrm>
            <a:off x="436228" y="1461415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F5092-66AE-4F6A-AB66-BDAEE9F9654E}"/>
              </a:ext>
            </a:extLst>
          </p:cNvPr>
          <p:cNvSpPr txBox="1"/>
          <p:nvPr/>
        </p:nvSpPr>
        <p:spPr>
          <a:xfrm>
            <a:off x="436228" y="21843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Conv3 ( 3 x 3 x 64 )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7FF5B-A21C-4CF7-BF0C-C41A4914F953}"/>
              </a:ext>
            </a:extLst>
          </p:cNvPr>
          <p:cNvSpPr txBox="1"/>
          <p:nvPr/>
        </p:nvSpPr>
        <p:spPr>
          <a:xfrm>
            <a:off x="436228" y="255371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Conv4 ( 3 x 3 x 64 )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07913-467A-4327-9498-987575401C81}"/>
              </a:ext>
            </a:extLst>
          </p:cNvPr>
          <p:cNvSpPr txBox="1"/>
          <p:nvPr/>
        </p:nvSpPr>
        <p:spPr>
          <a:xfrm>
            <a:off x="436228" y="2915199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6F6B-0AB8-4B8A-A4BD-4DCAFAC175C5}"/>
              </a:ext>
            </a:extLst>
          </p:cNvPr>
          <p:cNvSpPr txBox="1"/>
          <p:nvPr/>
        </p:nvSpPr>
        <p:spPr>
          <a:xfrm>
            <a:off x="436228" y="3276683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3A2EE-9549-4EE4-B079-9A9A62B73669}"/>
              </a:ext>
            </a:extLst>
          </p:cNvPr>
          <p:cNvSpPr txBox="1"/>
          <p:nvPr/>
        </p:nvSpPr>
        <p:spPr>
          <a:xfrm>
            <a:off x="436228" y="399645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Conv5 ( 3 x 3 x 64 )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FA59F-577A-435F-A355-2A860490233A}"/>
              </a:ext>
            </a:extLst>
          </p:cNvPr>
          <p:cNvSpPr txBox="1"/>
          <p:nvPr/>
        </p:nvSpPr>
        <p:spPr>
          <a:xfrm>
            <a:off x="436228" y="436578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Conv6 ( 3 x 3 x 64 )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89B13-0065-40AC-8513-4425853575A5}"/>
              </a:ext>
            </a:extLst>
          </p:cNvPr>
          <p:cNvSpPr txBox="1"/>
          <p:nvPr/>
        </p:nvSpPr>
        <p:spPr>
          <a:xfrm>
            <a:off x="436228" y="472727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C22E1-33D4-4D30-83AF-958D60FA2764}"/>
              </a:ext>
            </a:extLst>
          </p:cNvPr>
          <p:cNvSpPr txBox="1"/>
          <p:nvPr/>
        </p:nvSpPr>
        <p:spPr>
          <a:xfrm>
            <a:off x="436228" y="5088755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6C0E1-7406-492B-B59E-C23FC3F13869}"/>
              </a:ext>
            </a:extLst>
          </p:cNvPr>
          <p:cNvSpPr txBox="1"/>
          <p:nvPr/>
        </p:nvSpPr>
        <p:spPr>
          <a:xfrm>
            <a:off x="4010173" y="369115"/>
            <a:ext cx="39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Flatten ( MNIST 576 , CIFAR 1024 )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31BD0-03FF-4FB6-BC2C-289125457B85}"/>
              </a:ext>
            </a:extLst>
          </p:cNvPr>
          <p:cNvSpPr txBox="1"/>
          <p:nvPr/>
        </p:nvSpPr>
        <p:spPr>
          <a:xfrm>
            <a:off x="4010173" y="923113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Dense ( 512 )</a:t>
            </a:r>
          </a:p>
          <a:p>
            <a:r>
              <a:rPr lang="en-US" altLang="ko-KR"/>
              <a:t>Dropout 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463E-C93A-4C4C-AB20-C4BD06A76A8A}"/>
              </a:ext>
            </a:extLst>
          </p:cNvPr>
          <p:cNvSpPr txBox="1"/>
          <p:nvPr/>
        </p:nvSpPr>
        <p:spPr>
          <a:xfrm>
            <a:off x="4006968" y="1834101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Dense ( 512 )</a:t>
            </a:r>
          </a:p>
          <a:p>
            <a:r>
              <a:rPr lang="en-US" altLang="ko-KR"/>
              <a:t>Dropout 0.5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C3024-46D1-42B6-A88D-080BCDD6991F}"/>
              </a:ext>
            </a:extLst>
          </p:cNvPr>
          <p:cNvSpPr txBox="1"/>
          <p:nvPr/>
        </p:nvSpPr>
        <p:spPr>
          <a:xfrm>
            <a:off x="3973885" y="2907351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Softmax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68C3E-38EB-436C-8FEA-93F74DE36D58}"/>
              </a:ext>
            </a:extLst>
          </p:cNvPr>
          <p:cNvSpPr txBox="1"/>
          <p:nvPr/>
        </p:nvSpPr>
        <p:spPr>
          <a:xfrm>
            <a:off x="9773174" y="245391"/>
            <a:ext cx="1409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Tanh, ReLU </a:t>
            </a:r>
          </a:p>
          <a:p>
            <a:endParaRPr lang="en-US" altLang="ko-KR"/>
          </a:p>
          <a:p>
            <a:r>
              <a:rPr lang="ko-KR" altLang="en-US"/>
              <a:t>초기화</a:t>
            </a:r>
            <a:endParaRPr lang="en-US" altLang="ko-KR"/>
          </a:p>
          <a:p>
            <a:r>
              <a:rPr lang="en-US" altLang="ko-KR"/>
              <a:t>a=1</a:t>
            </a:r>
          </a:p>
          <a:p>
            <a:r>
              <a:rPr lang="en-US" altLang="ko-KR"/>
              <a:t>b=0</a:t>
            </a:r>
          </a:p>
          <a:p>
            <a:r>
              <a:rPr lang="en-US" altLang="ko-KR"/>
              <a:t>c=1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E1813E-E4A2-481D-BC75-77C98B1D42A8}"/>
              </a:ext>
            </a:extLst>
          </p:cNvPr>
          <p:cNvSpPr txBox="1"/>
          <p:nvPr/>
        </p:nvSpPr>
        <p:spPr>
          <a:xfrm>
            <a:off x="9773174" y="2369049"/>
            <a:ext cx="2212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Epochs </a:t>
            </a:r>
          </a:p>
          <a:p>
            <a:endParaRPr lang="en-US" altLang="ko-KR"/>
          </a:p>
          <a:p>
            <a:r>
              <a:rPr lang="en-US" altLang="ko-KR"/>
              <a:t>MNIST</a:t>
            </a:r>
            <a:r>
              <a:rPr lang="ko-KR" altLang="en-US"/>
              <a:t> </a:t>
            </a:r>
            <a:r>
              <a:rPr lang="en-US" altLang="ko-KR"/>
              <a:t>50</a:t>
            </a:r>
          </a:p>
          <a:p>
            <a:r>
              <a:rPr lang="en-US" altLang="ko-KR"/>
              <a:t>Fashion MNIST 100</a:t>
            </a:r>
          </a:p>
          <a:p>
            <a:r>
              <a:rPr lang="en-US" altLang="ko-KR"/>
              <a:t>CIFAR10  250</a:t>
            </a:r>
          </a:p>
          <a:p>
            <a:r>
              <a:rPr lang="en-US" altLang="ko-KR"/>
              <a:t>CIFAR100 250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88CFC-D75D-4CEB-BC1A-756ADE160940}"/>
              </a:ext>
            </a:extLst>
          </p:cNvPr>
          <p:cNvSpPr txBox="1"/>
          <p:nvPr/>
        </p:nvSpPr>
        <p:spPr>
          <a:xfrm>
            <a:off x="9773174" y="4181121"/>
            <a:ext cx="1931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Batch size = 128</a:t>
            </a:r>
          </a:p>
          <a:p>
            <a:r>
              <a:rPr lang="en-US" altLang="ko-KR"/>
              <a:t>Momentum 0.9, </a:t>
            </a:r>
          </a:p>
          <a:p>
            <a:r>
              <a:rPr lang="en-US" altLang="ko-KR"/>
              <a:t>Lr 0.01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08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CBEEBAA-49C2-411F-A469-FD2CD6903E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518682"/>
                  </p:ext>
                </p:extLst>
              </p:nvPr>
            </p:nvGraphicFramePr>
            <p:xfrm>
              <a:off x="1568742" y="655392"/>
              <a:ext cx="8909105" cy="554721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781821">
                      <a:extLst>
                        <a:ext uri="{9D8B030D-6E8A-4147-A177-3AD203B41FA5}">
                          <a16:colId xmlns:a16="http://schemas.microsoft.com/office/drawing/2014/main" val="1597894432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960561768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497538156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631913151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465999932"/>
                        </a:ext>
                      </a:extLst>
                    </a:gridCol>
                  </a:tblGrid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CIFAR10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acc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acc</a:t>
                          </a: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05372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0.2950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±0.0037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83.88%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±0.16%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762819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0.2167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±0.0026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𝟖𝟒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327545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0.3222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±0.0037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83.50%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±0.24%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925866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0.2335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±0.0177</m:t>
                                </m:r>
                              </m:oMath>
                            </m:oMathPara>
                          </a14:m>
                          <a:endParaRPr lang="ko-KR" altLang="en-US" sz="1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𝟖𝟒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04724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0.2967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±0.0053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83.03%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±0.30%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70015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0.3321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±0.0037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83.34%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±0.51%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29282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0.3006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±0.0028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83.17%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±0.27%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29782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986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15685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84094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47571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15934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5880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479674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69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CBEEBAA-49C2-411F-A469-FD2CD6903E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3518682"/>
                  </p:ext>
                </p:extLst>
              </p:nvPr>
            </p:nvGraphicFramePr>
            <p:xfrm>
              <a:off x="1568742" y="655392"/>
              <a:ext cx="8909105" cy="554721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781821">
                      <a:extLst>
                        <a:ext uri="{9D8B030D-6E8A-4147-A177-3AD203B41FA5}">
                          <a16:colId xmlns:a16="http://schemas.microsoft.com/office/drawing/2014/main" val="1597894432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960561768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497538156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631913151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465999932"/>
                        </a:ext>
                      </a:extLst>
                    </a:gridCol>
                  </a:tblGrid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CIFAR10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acc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acc</a:t>
                          </a: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05372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1754" r="-299659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01754" r="-342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762819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754" r="-299659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201754" r="-342" b="-1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327545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754" r="-299659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301754" r="-342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25866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754" r="-299659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401754" r="-342" b="-1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304724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754" r="-29965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501754" r="-342" b="-10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70015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1754" r="-299659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601754" r="-342" b="-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9282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01754" r="-299659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701754" r="-342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529782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986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15685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84094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47571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15934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5880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479674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6920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CEBE3A0-E733-4B6B-9FA2-E407A3707E7D}"/>
              </a:ext>
            </a:extLst>
          </p:cNvPr>
          <p:cNvSpPr txBox="1"/>
          <p:nvPr/>
        </p:nvSpPr>
        <p:spPr>
          <a:xfrm>
            <a:off x="419450" y="184558"/>
            <a:ext cx="466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 10 </a:t>
            </a:r>
            <a:r>
              <a:rPr lang="ko-KR" altLang="en-US"/>
              <a:t>같은 경우</a:t>
            </a:r>
            <a:r>
              <a:rPr lang="en-US" altLang="ko-KR"/>
              <a:t>, </a:t>
            </a:r>
            <a:r>
              <a:rPr lang="ko-KR" altLang="en-US"/>
              <a:t>모델이 약간 복잡한듯 </a:t>
            </a:r>
          </a:p>
        </p:txBody>
      </p:sp>
    </p:spTree>
    <p:extLst>
      <p:ext uri="{BB962C8B-B14F-4D97-AF65-F5344CB8AC3E}">
        <p14:creationId xmlns:p14="http://schemas.microsoft.com/office/powerpoint/2010/main" val="1480974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CBEEBAA-49C2-411F-A469-FD2CD6903E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20033"/>
                  </p:ext>
                </p:extLst>
              </p:nvPr>
            </p:nvGraphicFramePr>
            <p:xfrm>
              <a:off x="1568742" y="655392"/>
              <a:ext cx="8909105" cy="554721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781821">
                      <a:extLst>
                        <a:ext uri="{9D8B030D-6E8A-4147-A177-3AD203B41FA5}">
                          <a16:colId xmlns:a16="http://schemas.microsoft.com/office/drawing/2014/main" val="1597894432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960561768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497538156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631913151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465999932"/>
                        </a:ext>
                      </a:extLst>
                    </a:gridCol>
                  </a:tblGrid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CIFAR100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acc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acc</a:t>
                          </a: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05372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1.7016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±0.0053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1.8248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±0.0214</m:t>
                                </m:r>
                              </m:oMath>
                            </m:oMathPara>
                          </a14:m>
                          <a:endParaRPr lang="ko-KR" altLang="en-US" sz="1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52.73%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±0.24%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51.28%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±0.64%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762819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𝟑𝟔𝟕𝟐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𝟎𝟏𝟐𝟗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𝟕𝟎𝟒𝟒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𝟎𝟐𝟐𝟔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327545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𝟒𝟖𝟗𝟏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𝟎𝟎𝟕𝟎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𝟔𝟒𝟕𝟐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𝟎𝟎𝟖𝟗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𝟒𝟕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925866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2.1638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±1.2411</m:t>
                                </m:r>
                              </m:oMath>
                            </m:oMathPara>
                          </a14:m>
                          <a:endParaRPr lang="ko-KR" altLang="en-US" sz="12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2.3456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±1.1332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44.94%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±22.64%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42.06%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±20.6%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304724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𝟑𝟓𝟏𝟖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𝟎𝟎𝟐𝟕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𝟔𝟑𝟓𝟎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𝟎𝟏𝟐𝟑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𝟖𝟒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𝟗𝟒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70015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𝟓𝟑𝟐𝟏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𝟎𝟎𝟒𝟓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𝟔𝟔𝟐𝟑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𝟎𝟐𝟒𝟎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𝟓𝟔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𝟖𝟎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𝟐𝟔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29282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𝟑𝟔𝟑𝟏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𝟎𝟎𝟑𝟒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𝟔𝟓𝟓𝟏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𝟎𝟏𝟓𝟖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29782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986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1.9498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±0.0046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1.9359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±0.0163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47.36%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±0.15%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49.17%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±0.43%</m:t>
                                </m:r>
                              </m:oMath>
                            </m:oMathPara>
                          </a14:m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15685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𝟒𝟕𝟗𝟒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𝟎𝟎𝟑𝟖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𝟕𝟗𝟗𝟗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𝟎𝟐𝟏𝟐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𝟗𝟖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𝟎𝟑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84094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𝟒𝟓𝟓𝟖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𝟎𝟎𝟕𝟐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𝟕𝟖𝟐𝟎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𝟎𝟏𝟐𝟓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47571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𝟒𝟗𝟔𝟖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𝟎𝟎𝟕𝟐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𝟖𝟎𝟕𝟖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𝟎𝟎𝟗𝟖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𝟔𝟔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615934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𝟒𝟏𝟒𝟎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𝟎𝟎𝟑𝟓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𝟕𝟕𝟔𝟕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𝟎𝟎𝟖𝟕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𝟒𝟗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𝟑𝟔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05880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𝟒𝟒𝟗𝟐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𝟎𝟎𝟖𝟕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𝟕𝟖𝟓𝟗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𝟎𝟏𝟐𝟖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𝟕𝟎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𝟏𝟕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479674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𝟒𝟏𝟔𝟗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𝟎𝟎𝟒𝟎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𝟕𝟖𝟖𝟖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𝟎𝟏𝟎𝟔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𝟓𝟗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𝟐𝟐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𝟓𝟑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𝟒𝟓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%±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n-US" altLang="ko-KR" sz="1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ko-KR" altLang="en-US" sz="1200" b="1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692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6">
                <a:extLst>
                  <a:ext uri="{FF2B5EF4-FFF2-40B4-BE49-F238E27FC236}">
                    <a16:creationId xmlns:a16="http://schemas.microsoft.com/office/drawing/2014/main" id="{1CBEEBAA-49C2-411F-A469-FD2CD6903E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20033"/>
                  </p:ext>
                </p:extLst>
              </p:nvPr>
            </p:nvGraphicFramePr>
            <p:xfrm>
              <a:off x="1568742" y="655392"/>
              <a:ext cx="8909105" cy="554721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1781821">
                      <a:extLst>
                        <a:ext uri="{9D8B030D-6E8A-4147-A177-3AD203B41FA5}">
                          <a16:colId xmlns:a16="http://schemas.microsoft.com/office/drawing/2014/main" val="1597894432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960561768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497538156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631913151"/>
                        </a:ext>
                      </a:extLst>
                    </a:gridCol>
                    <a:gridCol w="1781821">
                      <a:extLst>
                        <a:ext uri="{9D8B030D-6E8A-4147-A177-3AD203B41FA5}">
                          <a16:colId xmlns:a16="http://schemas.microsoft.com/office/drawing/2014/main" val="3465999932"/>
                        </a:ext>
                      </a:extLst>
                    </a:gridCol>
                  </a:tblGrid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CIFAR100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loss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Train acc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Test acc</a:t>
                          </a:r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605372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1754" r="-299659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01754" r="-200685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01754" r="-100000" b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01754" r="-342" b="-1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762819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1754" r="-299659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201754" r="-200685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201754" r="-100000" b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201754" r="-342" b="-1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327545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1754" r="-299659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301754" r="-200685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301754" r="-1000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301754" r="-342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25866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1754" r="-299659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401754" r="-200685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401754" r="-100000" b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401754" r="-342" b="-1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304724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1754" r="-299659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501754" r="-20068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501754" r="-100000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501754" r="-342" b="-10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70015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1754" r="-299659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601754" r="-200685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601754" r="-100000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601754" r="-342" b="-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29282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abcReLU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01754" r="-299659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701754" r="-200685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701754" r="-100000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701754" r="-342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529782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986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900000" r="-299659" b="-6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900000" r="-200685" b="-6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900000" r="-100000" b="-6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900000" r="-342" b="-6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9156854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00000" r="-299659" b="-5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000000" r="-200685" b="-5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000000" r="-100000" b="-5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000000" r="-342" b="-5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7840943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100000" r="-299659" b="-4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100000" r="-200685" b="-4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100000" r="-100000" b="-4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100000" r="-342" b="-4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747571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00000" r="-299659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200000" r="-200685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200000" r="-100000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200000" r="-342" b="-3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6159347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300000" r="-299659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300000" r="-200685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300000" r="-100000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300000" r="-342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058802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400000" r="-299659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400000" r="-200685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400000" r="-100000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400000" r="-342" b="-1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4796749"/>
                      </a:ext>
                    </a:extLst>
                  </a:tr>
                  <a:tr h="34670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/>
                            <a:t>abcTanh</a:t>
                          </a:r>
                          <a:endParaRPr lang="ko-KR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500000" r="-299659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685" t="-1500000" r="-200685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99659" t="-1500000" r="-100000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27" t="-1500000" r="-342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8692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1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365C6D-0050-49C6-BF10-1D61FCAF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25" y="237009"/>
            <a:ext cx="4035022" cy="3191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A08461-F4A4-4704-9D93-8624AB0F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65" y="233406"/>
            <a:ext cx="4143103" cy="3199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5A452-487A-4A60-A41E-0D4D1750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9" y="3658804"/>
            <a:ext cx="4063844" cy="3199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E1CBCF-C99D-4147-AD66-7D362D377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485" y="3556933"/>
            <a:ext cx="4121487" cy="32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8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Fashion MNIST</a:t>
            </a:r>
            <a:r>
              <a:rPr lang="ko-KR" altLang="en-US"/>
              <a:t> 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192D2-2C01-434F-BC75-F99CDE06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1564546"/>
            <a:ext cx="3998154" cy="48740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AC3DEA-8A91-4D71-A9E1-96DC8B7C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09" y="1645570"/>
            <a:ext cx="6349286" cy="23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86C19-3BD8-48B4-BAF2-155714A5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EC73F-E288-477F-8416-206AD792B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45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49603-7465-4336-839B-B623E3C128ED}"/>
              </a:ext>
            </a:extLst>
          </p:cNvPr>
          <p:cNvSpPr txBox="1"/>
          <p:nvPr/>
        </p:nvSpPr>
        <p:spPr>
          <a:xfrm>
            <a:off x="436228" y="36911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Conv1 ( 3 x 3 x 32 )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22DF8-0865-4EA6-B18A-D604985C9602}"/>
              </a:ext>
            </a:extLst>
          </p:cNvPr>
          <p:cNvSpPr txBox="1"/>
          <p:nvPr/>
        </p:nvSpPr>
        <p:spPr>
          <a:xfrm>
            <a:off x="436228" y="73844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Conv2 ( 3 x 3 x 32 )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C8A8-1629-4DB2-9B6C-AFCDBE230D0F}"/>
              </a:ext>
            </a:extLst>
          </p:cNvPr>
          <p:cNvSpPr txBox="1"/>
          <p:nvPr/>
        </p:nvSpPr>
        <p:spPr>
          <a:xfrm>
            <a:off x="436228" y="109993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E19FC-B04D-48D6-9695-FF239D3AB1A2}"/>
              </a:ext>
            </a:extLst>
          </p:cNvPr>
          <p:cNvSpPr txBox="1"/>
          <p:nvPr/>
        </p:nvSpPr>
        <p:spPr>
          <a:xfrm>
            <a:off x="436228" y="1461415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F5092-66AE-4F6A-AB66-BDAEE9F9654E}"/>
              </a:ext>
            </a:extLst>
          </p:cNvPr>
          <p:cNvSpPr txBox="1"/>
          <p:nvPr/>
        </p:nvSpPr>
        <p:spPr>
          <a:xfrm>
            <a:off x="436228" y="21843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Conv3 ( 3 x 3 x 64 )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7FF5B-A21C-4CF7-BF0C-C41A4914F953}"/>
              </a:ext>
            </a:extLst>
          </p:cNvPr>
          <p:cNvSpPr txBox="1"/>
          <p:nvPr/>
        </p:nvSpPr>
        <p:spPr>
          <a:xfrm>
            <a:off x="436228" y="255371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Conv4 ( 3 x 3 x 64 )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07913-467A-4327-9498-987575401C81}"/>
              </a:ext>
            </a:extLst>
          </p:cNvPr>
          <p:cNvSpPr txBox="1"/>
          <p:nvPr/>
        </p:nvSpPr>
        <p:spPr>
          <a:xfrm>
            <a:off x="436228" y="2915199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76F6B-0AB8-4B8A-A4BD-4DCAFAC175C5}"/>
              </a:ext>
            </a:extLst>
          </p:cNvPr>
          <p:cNvSpPr txBox="1"/>
          <p:nvPr/>
        </p:nvSpPr>
        <p:spPr>
          <a:xfrm>
            <a:off x="436228" y="3276683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3A2EE-9549-4EE4-B079-9A9A62B73669}"/>
              </a:ext>
            </a:extLst>
          </p:cNvPr>
          <p:cNvSpPr txBox="1"/>
          <p:nvPr/>
        </p:nvSpPr>
        <p:spPr>
          <a:xfrm>
            <a:off x="436228" y="399645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Conv5 ( 3 x 3 x 64 )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FA59F-577A-435F-A355-2A860490233A}"/>
              </a:ext>
            </a:extLst>
          </p:cNvPr>
          <p:cNvSpPr txBox="1"/>
          <p:nvPr/>
        </p:nvSpPr>
        <p:spPr>
          <a:xfrm>
            <a:off x="436228" y="436578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Conv6 ( 3 x 3 x 64 )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89B13-0065-40AC-8513-4425853575A5}"/>
              </a:ext>
            </a:extLst>
          </p:cNvPr>
          <p:cNvSpPr txBox="1"/>
          <p:nvPr/>
        </p:nvSpPr>
        <p:spPr>
          <a:xfrm>
            <a:off x="436228" y="472727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Max pool ( 2 x 2 )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C22E1-33D4-4D30-83AF-958D60FA2764}"/>
              </a:ext>
            </a:extLst>
          </p:cNvPr>
          <p:cNvSpPr txBox="1"/>
          <p:nvPr/>
        </p:nvSpPr>
        <p:spPr>
          <a:xfrm>
            <a:off x="436228" y="5088755"/>
            <a:ext cx="182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Drop out ( 0.3 )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6C0E1-7406-492B-B59E-C23FC3F13869}"/>
              </a:ext>
            </a:extLst>
          </p:cNvPr>
          <p:cNvSpPr txBox="1"/>
          <p:nvPr/>
        </p:nvSpPr>
        <p:spPr>
          <a:xfrm>
            <a:off x="4010173" y="369115"/>
            <a:ext cx="39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Flatten ( MNIST 576 , CIFAR 1024 )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F31BD0-03FF-4FB6-BC2C-289125457B85}"/>
              </a:ext>
            </a:extLst>
          </p:cNvPr>
          <p:cNvSpPr txBox="1"/>
          <p:nvPr/>
        </p:nvSpPr>
        <p:spPr>
          <a:xfrm>
            <a:off x="4010173" y="923113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Dense ( 128 )</a:t>
            </a:r>
          </a:p>
          <a:p>
            <a:r>
              <a:rPr lang="en-US" altLang="ko-KR"/>
              <a:t>Dropout 0.3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1463E-C93A-4C4C-AB20-C4BD06A76A8A}"/>
              </a:ext>
            </a:extLst>
          </p:cNvPr>
          <p:cNvSpPr txBox="1"/>
          <p:nvPr/>
        </p:nvSpPr>
        <p:spPr>
          <a:xfrm>
            <a:off x="4006968" y="1834101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Dense ( 128 )</a:t>
            </a:r>
          </a:p>
          <a:p>
            <a:r>
              <a:rPr lang="en-US" altLang="ko-KR"/>
              <a:t>Dropout 0.3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C3024-46D1-42B6-A88D-080BCDD6991F}"/>
              </a:ext>
            </a:extLst>
          </p:cNvPr>
          <p:cNvSpPr txBox="1"/>
          <p:nvPr/>
        </p:nvSpPr>
        <p:spPr>
          <a:xfrm>
            <a:off x="3973885" y="2907351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Softmax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68C3E-38EB-436C-8FEA-93F74DE36D58}"/>
              </a:ext>
            </a:extLst>
          </p:cNvPr>
          <p:cNvSpPr txBox="1"/>
          <p:nvPr/>
        </p:nvSpPr>
        <p:spPr>
          <a:xfrm>
            <a:off x="9773174" y="245391"/>
            <a:ext cx="1409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Tanh, ReLU </a:t>
            </a:r>
          </a:p>
          <a:p>
            <a:endParaRPr lang="en-US" altLang="ko-KR"/>
          </a:p>
          <a:p>
            <a:r>
              <a:rPr lang="ko-KR" altLang="en-US"/>
              <a:t>초기화</a:t>
            </a:r>
            <a:endParaRPr lang="en-US" altLang="ko-KR"/>
          </a:p>
          <a:p>
            <a:r>
              <a:rPr lang="en-US" altLang="ko-KR"/>
              <a:t>a=1</a:t>
            </a:r>
          </a:p>
          <a:p>
            <a:r>
              <a:rPr lang="en-US" altLang="ko-KR"/>
              <a:t>b=0</a:t>
            </a:r>
          </a:p>
          <a:p>
            <a:r>
              <a:rPr lang="en-US" altLang="ko-KR"/>
              <a:t>c=1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E1813E-E4A2-481D-BC75-77C98B1D42A8}"/>
              </a:ext>
            </a:extLst>
          </p:cNvPr>
          <p:cNvSpPr txBox="1"/>
          <p:nvPr/>
        </p:nvSpPr>
        <p:spPr>
          <a:xfrm>
            <a:off x="9773174" y="2369049"/>
            <a:ext cx="162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Epochs </a:t>
            </a:r>
          </a:p>
          <a:p>
            <a:r>
              <a:rPr lang="en-US" altLang="ko-KR"/>
              <a:t>CIFAR10  250</a:t>
            </a:r>
          </a:p>
          <a:p>
            <a:r>
              <a:rPr lang="en-US" altLang="ko-KR"/>
              <a:t>CIFAR100 250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88CFC-D75D-4CEB-BC1A-756ADE160940}"/>
              </a:ext>
            </a:extLst>
          </p:cNvPr>
          <p:cNvSpPr txBox="1"/>
          <p:nvPr/>
        </p:nvSpPr>
        <p:spPr>
          <a:xfrm>
            <a:off x="9773174" y="4181121"/>
            <a:ext cx="1931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Batch size = 128</a:t>
            </a:r>
          </a:p>
          <a:p>
            <a:r>
              <a:rPr lang="en-US" altLang="ko-KR"/>
              <a:t>Momentum 0.9, </a:t>
            </a:r>
          </a:p>
          <a:p>
            <a:r>
              <a:rPr lang="en-US" altLang="ko-KR"/>
              <a:t>Lr 0.01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92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F26F00-4DD0-4404-A0FA-0CAB6C3E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1864327"/>
            <a:ext cx="3980751" cy="3077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DC826-AAA4-4B22-9AB9-68BDCDEC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16" y="106653"/>
            <a:ext cx="4946402" cy="3893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DF6DD-1BC7-4DB5-B9FE-C5EA5649675F}"/>
              </a:ext>
            </a:extLst>
          </p:cNvPr>
          <p:cNvSpPr txBox="1"/>
          <p:nvPr/>
        </p:nvSpPr>
        <p:spPr>
          <a:xfrm>
            <a:off x="5066128" y="4194495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최고 </a:t>
            </a:r>
            <a:r>
              <a:rPr lang="en-US" altLang="ko-KR"/>
              <a:t>test acc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1E84D6-23D0-4F4D-96E4-B12AF372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128" y="4680795"/>
            <a:ext cx="26003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B61CC-4882-4699-A8FF-0CEB212F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0" y="1037614"/>
            <a:ext cx="4544597" cy="3509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738A21-DFAA-4D2C-B3EE-40AFF669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51" y="377329"/>
            <a:ext cx="4623340" cy="3387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05CDD-4FC1-4B2D-A038-7935D7D52857}"/>
              </a:ext>
            </a:extLst>
          </p:cNvPr>
          <p:cNvSpPr txBox="1"/>
          <p:nvPr/>
        </p:nvSpPr>
        <p:spPr>
          <a:xfrm>
            <a:off x="5066128" y="4194495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최고 </a:t>
            </a:r>
            <a:r>
              <a:rPr lang="en-US" altLang="ko-KR"/>
              <a:t>test acc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65E9BD-9B7E-4574-AA08-8D124DE1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128" y="4645447"/>
            <a:ext cx="2390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8D93D-7522-45AB-BD2E-DD1F5670711A}"/>
              </a:ext>
            </a:extLst>
          </p:cNvPr>
          <p:cNvSpPr txBox="1"/>
          <p:nvPr/>
        </p:nvSpPr>
        <p:spPr>
          <a:xfrm>
            <a:off x="268448" y="419450"/>
            <a:ext cx="204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CIFAR10</a:t>
            </a:r>
            <a:r>
              <a:rPr lang="ko-KR" altLang="en-US"/>
              <a:t> 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6438-FAF7-4102-BCA5-7B366395B1CB}"/>
              </a:ext>
            </a:extLst>
          </p:cNvPr>
          <p:cNvSpPr txBox="1"/>
          <p:nvPr/>
        </p:nvSpPr>
        <p:spPr>
          <a:xfrm>
            <a:off x="573904" y="11239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CF6E8-A6A4-48E6-A3E9-531FE30DF651}"/>
              </a:ext>
            </a:extLst>
          </p:cNvPr>
          <p:cNvSpPr txBox="1"/>
          <p:nvPr/>
        </p:nvSpPr>
        <p:spPr>
          <a:xfrm>
            <a:off x="5463987" y="104001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 조건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C7C87A-A765-4D69-89B9-8835CC0E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1564809"/>
            <a:ext cx="4510438" cy="5161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E11FEA-588D-4FC7-BABF-C47A7F4E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64" y="1628644"/>
            <a:ext cx="6420943" cy="22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4D20C7-B97B-4CD5-BFD5-A660E399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220118"/>
            <a:ext cx="4650962" cy="3712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CAB2A8-D279-4440-ACF5-66539ED9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26" y="114605"/>
            <a:ext cx="5476875" cy="4162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D2E22E-F690-4A9D-B638-F89EADC46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163" y="4734755"/>
            <a:ext cx="25908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1841</Words>
  <Application>Microsoft Office PowerPoint</Application>
  <PresentationFormat>와이드스크린</PresentationFormat>
  <Paragraphs>511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Cambria Math</vt:lpstr>
      <vt:lpstr>Office 테마</vt:lpstr>
      <vt:lpstr>2021 08 21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Network architecture 실험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2021 08 21</dc:title>
  <dc:creator>고영민</dc:creator>
  <cp:lastModifiedBy>Ko yeongmin</cp:lastModifiedBy>
  <cp:revision>383</cp:revision>
  <dcterms:created xsi:type="dcterms:W3CDTF">2021-08-21T14:02:53Z</dcterms:created>
  <dcterms:modified xsi:type="dcterms:W3CDTF">2021-09-14T11:18:27Z</dcterms:modified>
</cp:coreProperties>
</file>